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13"/>
  </p:notesMasterIdLst>
  <p:sldIdLst>
    <p:sldId id="256" r:id="rId2"/>
    <p:sldId id="259" r:id="rId3"/>
    <p:sldId id="260" r:id="rId4"/>
    <p:sldId id="261" r:id="rId5"/>
    <p:sldId id="262" r:id="rId6"/>
    <p:sldId id="263" r:id="rId7"/>
    <p:sldId id="267" r:id="rId8"/>
    <p:sldId id="264" r:id="rId9"/>
    <p:sldId id="266" r:id="rId10"/>
    <p:sldId id="265" r:id="rId11"/>
    <p:sldId id="268" r:id="rId12"/>
  </p:sldIdLst>
  <p:sldSz cx="12192000" cy="6858000"/>
  <p:notesSz cx="6858000" cy="9144000"/>
  <p:embeddedFontLst>
    <p:embeddedFont>
      <p:font typeface="Calibri" panose="020F0502020204030204" pitchFamily="34" charset="0"/>
      <p:regular r:id="rId14"/>
      <p:bold r:id="rId15"/>
      <p:italic r:id="rId16"/>
      <p:boldItalic r:id="rId17"/>
    </p:embeddedFont>
    <p:embeddedFont>
      <p:font typeface="Century Gothic" panose="020B0502020202020204" pitchFamily="34" charset="0"/>
      <p:regular r:id="rId18"/>
      <p:bold r:id="rId19"/>
      <p:italic r:id="rId20"/>
      <p:boldItalic r:id="rId21"/>
    </p:embeddedFont>
    <p:embeddedFont>
      <p:font typeface="Helvetica Neue" panose="02000503000000020004" pitchFamily="2"/>
      <p:regular r:id="rId22"/>
    </p:embeddedFont>
    <p:embeddedFont>
      <p:font typeface="Roboto" panose="020B060402020202020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8" roundtripDataSignature="AMtx7mjjURmjvGRGIu0NDrhNrMnQLIrGe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12"/>
  </p:normalViewPr>
  <p:slideViewPr>
    <p:cSldViewPr snapToGrid="0">
      <p:cViewPr varScale="1">
        <p:scale>
          <a:sx n="108" d="100"/>
          <a:sy n="108" d="100"/>
        </p:scale>
        <p:origin x="678"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customschemas.google.com/relationships/presentationmetadata" Target="meta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dam\Documents\GitHub\Sustainable-AI-Challenge\model_evaluation.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CA"/>
              <a:t>99</a:t>
            </a:r>
            <a:r>
              <a:rPr lang="en-CA" baseline="0"/>
              <a:t> Boosted Decision Tree Regression Model with Random Sample</a:t>
            </a:r>
            <a:endParaRPr lang="en-CA"/>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lineChart>
        <c:grouping val="standard"/>
        <c:varyColors val="0"/>
        <c:ser>
          <c:idx val="0"/>
          <c:order val="0"/>
          <c:tx>
            <c:strRef>
              <c:f>'Random Sample_Bruce'!$J$1</c:f>
              <c:strCache>
                <c:ptCount val="1"/>
                <c:pt idx="0">
                  <c:v>Bruce Demand</c:v>
                </c:pt>
              </c:strCache>
            </c:strRef>
          </c:tx>
          <c:spPr>
            <a:ln w="22225" cap="rnd">
              <a:solidFill>
                <a:schemeClr val="accent6"/>
              </a:solidFill>
            </a:ln>
            <a:effectLst>
              <a:glow rad="139700">
                <a:schemeClr val="accent6">
                  <a:satMod val="175000"/>
                  <a:alpha val="14000"/>
                </a:schemeClr>
              </a:glow>
            </a:effectLst>
          </c:spPr>
          <c:marker>
            <c:symbol val="none"/>
          </c:marker>
          <c:val>
            <c:numRef>
              <c:f>'Random Sample_Bruce'!$J$2:$J$100</c:f>
              <c:numCache>
                <c:formatCode>General</c:formatCode>
                <c:ptCount val="99"/>
                <c:pt idx="0">
                  <c:v>110</c:v>
                </c:pt>
                <c:pt idx="1">
                  <c:v>86</c:v>
                </c:pt>
                <c:pt idx="2">
                  <c:v>70</c:v>
                </c:pt>
                <c:pt idx="3">
                  <c:v>44</c:v>
                </c:pt>
                <c:pt idx="4">
                  <c:v>60</c:v>
                </c:pt>
                <c:pt idx="5">
                  <c:v>113</c:v>
                </c:pt>
                <c:pt idx="6">
                  <c:v>47</c:v>
                </c:pt>
                <c:pt idx="7">
                  <c:v>62</c:v>
                </c:pt>
                <c:pt idx="8">
                  <c:v>99</c:v>
                </c:pt>
                <c:pt idx="9">
                  <c:v>72</c:v>
                </c:pt>
                <c:pt idx="10">
                  <c:v>69</c:v>
                </c:pt>
                <c:pt idx="11">
                  <c:v>74</c:v>
                </c:pt>
                <c:pt idx="12">
                  <c:v>90</c:v>
                </c:pt>
                <c:pt idx="13">
                  <c:v>89</c:v>
                </c:pt>
                <c:pt idx="14">
                  <c:v>53</c:v>
                </c:pt>
                <c:pt idx="15">
                  <c:v>52</c:v>
                </c:pt>
                <c:pt idx="16">
                  <c:v>6</c:v>
                </c:pt>
                <c:pt idx="17">
                  <c:v>108</c:v>
                </c:pt>
                <c:pt idx="18">
                  <c:v>78</c:v>
                </c:pt>
                <c:pt idx="19">
                  <c:v>73</c:v>
                </c:pt>
                <c:pt idx="20">
                  <c:v>103</c:v>
                </c:pt>
                <c:pt idx="21">
                  <c:v>48</c:v>
                </c:pt>
                <c:pt idx="22">
                  <c:v>44</c:v>
                </c:pt>
                <c:pt idx="23">
                  <c:v>44</c:v>
                </c:pt>
                <c:pt idx="24">
                  <c:v>59</c:v>
                </c:pt>
                <c:pt idx="25">
                  <c:v>137</c:v>
                </c:pt>
                <c:pt idx="26">
                  <c:v>37</c:v>
                </c:pt>
                <c:pt idx="27">
                  <c:v>163</c:v>
                </c:pt>
                <c:pt idx="28">
                  <c:v>30</c:v>
                </c:pt>
                <c:pt idx="29">
                  <c:v>99</c:v>
                </c:pt>
                <c:pt idx="30">
                  <c:v>33</c:v>
                </c:pt>
                <c:pt idx="31">
                  <c:v>67</c:v>
                </c:pt>
                <c:pt idx="32">
                  <c:v>142</c:v>
                </c:pt>
                <c:pt idx="33">
                  <c:v>122</c:v>
                </c:pt>
                <c:pt idx="34">
                  <c:v>62</c:v>
                </c:pt>
                <c:pt idx="35">
                  <c:v>44</c:v>
                </c:pt>
                <c:pt idx="36">
                  <c:v>113</c:v>
                </c:pt>
                <c:pt idx="37">
                  <c:v>51</c:v>
                </c:pt>
                <c:pt idx="38">
                  <c:v>72</c:v>
                </c:pt>
                <c:pt idx="39">
                  <c:v>83</c:v>
                </c:pt>
                <c:pt idx="40">
                  <c:v>75</c:v>
                </c:pt>
                <c:pt idx="41">
                  <c:v>85</c:v>
                </c:pt>
                <c:pt idx="42">
                  <c:v>51</c:v>
                </c:pt>
                <c:pt idx="43">
                  <c:v>104</c:v>
                </c:pt>
                <c:pt idx="44">
                  <c:v>122</c:v>
                </c:pt>
                <c:pt idx="45">
                  <c:v>38</c:v>
                </c:pt>
                <c:pt idx="46">
                  <c:v>120</c:v>
                </c:pt>
                <c:pt idx="47">
                  <c:v>77</c:v>
                </c:pt>
                <c:pt idx="48">
                  <c:v>86</c:v>
                </c:pt>
                <c:pt idx="49">
                  <c:v>73</c:v>
                </c:pt>
                <c:pt idx="50">
                  <c:v>124</c:v>
                </c:pt>
                <c:pt idx="51">
                  <c:v>122</c:v>
                </c:pt>
                <c:pt idx="52">
                  <c:v>97</c:v>
                </c:pt>
                <c:pt idx="53">
                  <c:v>110</c:v>
                </c:pt>
                <c:pt idx="54">
                  <c:v>76</c:v>
                </c:pt>
                <c:pt idx="55">
                  <c:v>63</c:v>
                </c:pt>
                <c:pt idx="56">
                  <c:v>21</c:v>
                </c:pt>
                <c:pt idx="57">
                  <c:v>129</c:v>
                </c:pt>
                <c:pt idx="58">
                  <c:v>65</c:v>
                </c:pt>
                <c:pt idx="59">
                  <c:v>44</c:v>
                </c:pt>
                <c:pt idx="60">
                  <c:v>33</c:v>
                </c:pt>
                <c:pt idx="61">
                  <c:v>69</c:v>
                </c:pt>
                <c:pt idx="62">
                  <c:v>109</c:v>
                </c:pt>
                <c:pt idx="63">
                  <c:v>90</c:v>
                </c:pt>
                <c:pt idx="64">
                  <c:v>59</c:v>
                </c:pt>
                <c:pt idx="65">
                  <c:v>73</c:v>
                </c:pt>
                <c:pt idx="66">
                  <c:v>60</c:v>
                </c:pt>
                <c:pt idx="67">
                  <c:v>65</c:v>
                </c:pt>
                <c:pt idx="68">
                  <c:v>42</c:v>
                </c:pt>
                <c:pt idx="69">
                  <c:v>97</c:v>
                </c:pt>
                <c:pt idx="70">
                  <c:v>94</c:v>
                </c:pt>
                <c:pt idx="71">
                  <c:v>47</c:v>
                </c:pt>
                <c:pt idx="72">
                  <c:v>162</c:v>
                </c:pt>
                <c:pt idx="73">
                  <c:v>49</c:v>
                </c:pt>
                <c:pt idx="74">
                  <c:v>22</c:v>
                </c:pt>
                <c:pt idx="75">
                  <c:v>93</c:v>
                </c:pt>
                <c:pt idx="76">
                  <c:v>88</c:v>
                </c:pt>
                <c:pt idx="77">
                  <c:v>96</c:v>
                </c:pt>
                <c:pt idx="78">
                  <c:v>115</c:v>
                </c:pt>
                <c:pt idx="79">
                  <c:v>29</c:v>
                </c:pt>
                <c:pt idx="80">
                  <c:v>45</c:v>
                </c:pt>
                <c:pt idx="81">
                  <c:v>57</c:v>
                </c:pt>
                <c:pt idx="82">
                  <c:v>52</c:v>
                </c:pt>
                <c:pt idx="83">
                  <c:v>65</c:v>
                </c:pt>
                <c:pt idx="84">
                  <c:v>56</c:v>
                </c:pt>
                <c:pt idx="85">
                  <c:v>65</c:v>
                </c:pt>
                <c:pt idx="86">
                  <c:v>119</c:v>
                </c:pt>
                <c:pt idx="87">
                  <c:v>85</c:v>
                </c:pt>
                <c:pt idx="88">
                  <c:v>89</c:v>
                </c:pt>
                <c:pt idx="89">
                  <c:v>79</c:v>
                </c:pt>
                <c:pt idx="90">
                  <c:v>69</c:v>
                </c:pt>
                <c:pt idx="91">
                  <c:v>72</c:v>
                </c:pt>
                <c:pt idx="92">
                  <c:v>82</c:v>
                </c:pt>
                <c:pt idx="93">
                  <c:v>53</c:v>
                </c:pt>
                <c:pt idx="94">
                  <c:v>39</c:v>
                </c:pt>
                <c:pt idx="95">
                  <c:v>69</c:v>
                </c:pt>
                <c:pt idx="96">
                  <c:v>71</c:v>
                </c:pt>
                <c:pt idx="97">
                  <c:v>30</c:v>
                </c:pt>
                <c:pt idx="98">
                  <c:v>57</c:v>
                </c:pt>
              </c:numCache>
            </c:numRef>
          </c:val>
          <c:smooth val="0"/>
          <c:extLst>
            <c:ext xmlns:c16="http://schemas.microsoft.com/office/drawing/2014/chart" uri="{C3380CC4-5D6E-409C-BE32-E72D297353CC}">
              <c16:uniqueId val="{00000000-294B-4F89-8FCA-423724B525E0}"/>
            </c:ext>
          </c:extLst>
        </c:ser>
        <c:ser>
          <c:idx val="1"/>
          <c:order val="1"/>
          <c:tx>
            <c:strRef>
              <c:f>'Random Sample_Bruce'!$K$1</c:f>
              <c:strCache>
                <c:ptCount val="1"/>
                <c:pt idx="0">
                  <c:v>Bruce Predicted</c:v>
                </c:pt>
              </c:strCache>
            </c:strRef>
          </c:tx>
          <c:spPr>
            <a:ln w="22225" cap="rnd">
              <a:solidFill>
                <a:schemeClr val="accent5"/>
              </a:solidFill>
            </a:ln>
            <a:effectLst>
              <a:glow rad="139700">
                <a:schemeClr val="accent5">
                  <a:satMod val="175000"/>
                  <a:alpha val="14000"/>
                </a:schemeClr>
              </a:glow>
            </a:effectLst>
          </c:spPr>
          <c:marker>
            <c:symbol val="none"/>
          </c:marker>
          <c:val>
            <c:numRef>
              <c:f>'Random Sample_Bruce'!$K$2:$K$100</c:f>
              <c:numCache>
                <c:formatCode>General</c:formatCode>
                <c:ptCount val="99"/>
                <c:pt idx="0">
                  <c:v>105.70068359375</c:v>
                </c:pt>
                <c:pt idx="1">
                  <c:v>78.120376586914105</c:v>
                </c:pt>
                <c:pt idx="2">
                  <c:v>73.932136535644503</c:v>
                </c:pt>
                <c:pt idx="3">
                  <c:v>50.300540924072301</c:v>
                </c:pt>
                <c:pt idx="4">
                  <c:v>64.132080078125</c:v>
                </c:pt>
                <c:pt idx="5">
                  <c:v>86.622146606445298</c:v>
                </c:pt>
                <c:pt idx="6">
                  <c:v>48.5881958007813</c:v>
                </c:pt>
                <c:pt idx="7">
                  <c:v>76.634552001953097</c:v>
                </c:pt>
                <c:pt idx="8">
                  <c:v>77.809494018554702</c:v>
                </c:pt>
                <c:pt idx="9">
                  <c:v>73.392997741699205</c:v>
                </c:pt>
                <c:pt idx="10">
                  <c:v>73.163970947265597</c:v>
                </c:pt>
                <c:pt idx="11">
                  <c:v>75.087547302246094</c:v>
                </c:pt>
                <c:pt idx="12">
                  <c:v>79.035804748535199</c:v>
                </c:pt>
                <c:pt idx="13">
                  <c:v>78.081268310546903</c:v>
                </c:pt>
                <c:pt idx="14">
                  <c:v>70.107063293457003</c:v>
                </c:pt>
                <c:pt idx="15">
                  <c:v>57.0805053710938</c:v>
                </c:pt>
                <c:pt idx="16">
                  <c:v>48.620655059814503</c:v>
                </c:pt>
                <c:pt idx="17">
                  <c:v>70.498306274414105</c:v>
                </c:pt>
                <c:pt idx="18">
                  <c:v>65.051986694335895</c:v>
                </c:pt>
                <c:pt idx="19">
                  <c:v>55.237590789794901</c:v>
                </c:pt>
                <c:pt idx="20">
                  <c:v>89.140113830566406</c:v>
                </c:pt>
                <c:pt idx="21">
                  <c:v>42.582618713378899</c:v>
                </c:pt>
                <c:pt idx="22">
                  <c:v>64.692565917968807</c:v>
                </c:pt>
                <c:pt idx="23">
                  <c:v>51.8158569335938</c:v>
                </c:pt>
                <c:pt idx="24">
                  <c:v>60.697677612304702</c:v>
                </c:pt>
                <c:pt idx="25">
                  <c:v>102.665084838867</c:v>
                </c:pt>
                <c:pt idx="26">
                  <c:v>57.496288299560497</c:v>
                </c:pt>
                <c:pt idx="27">
                  <c:v>153.108810424805</c:v>
                </c:pt>
                <c:pt idx="28">
                  <c:v>48.147422790527301</c:v>
                </c:pt>
                <c:pt idx="29">
                  <c:v>99.339591979980497</c:v>
                </c:pt>
                <c:pt idx="30">
                  <c:v>44.859672546386697</c:v>
                </c:pt>
                <c:pt idx="31">
                  <c:v>61.860565185546903</c:v>
                </c:pt>
                <c:pt idx="32">
                  <c:v>113.874649047852</c:v>
                </c:pt>
                <c:pt idx="33">
                  <c:v>115.014999389648</c:v>
                </c:pt>
                <c:pt idx="34">
                  <c:v>62.055049896240199</c:v>
                </c:pt>
                <c:pt idx="35">
                  <c:v>38.038482666015597</c:v>
                </c:pt>
                <c:pt idx="36">
                  <c:v>103.56600952148401</c:v>
                </c:pt>
                <c:pt idx="37">
                  <c:v>60.0795288085938</c:v>
                </c:pt>
                <c:pt idx="38">
                  <c:v>90.675231933593807</c:v>
                </c:pt>
                <c:pt idx="39">
                  <c:v>60.864963531494098</c:v>
                </c:pt>
                <c:pt idx="40">
                  <c:v>68.946296691894503</c:v>
                </c:pt>
                <c:pt idx="41">
                  <c:v>85.977447509765597</c:v>
                </c:pt>
                <c:pt idx="42">
                  <c:v>91.122802734375</c:v>
                </c:pt>
                <c:pt idx="43">
                  <c:v>103.98243713378901</c:v>
                </c:pt>
                <c:pt idx="44">
                  <c:v>105.09519958496099</c:v>
                </c:pt>
                <c:pt idx="45">
                  <c:v>64.849090576171903</c:v>
                </c:pt>
                <c:pt idx="46">
                  <c:v>84.633621215820298</c:v>
                </c:pt>
                <c:pt idx="47">
                  <c:v>90.006996154785199</c:v>
                </c:pt>
                <c:pt idx="48">
                  <c:v>109.684280395508</c:v>
                </c:pt>
                <c:pt idx="49">
                  <c:v>67.766426086425795</c:v>
                </c:pt>
                <c:pt idx="50">
                  <c:v>111.554077148438</c:v>
                </c:pt>
                <c:pt idx="51">
                  <c:v>93.164215087890597</c:v>
                </c:pt>
                <c:pt idx="52">
                  <c:v>97.088066101074205</c:v>
                </c:pt>
                <c:pt idx="53">
                  <c:v>112.326774597168</c:v>
                </c:pt>
                <c:pt idx="54">
                  <c:v>81.978126525878906</c:v>
                </c:pt>
                <c:pt idx="55">
                  <c:v>63.929725646972699</c:v>
                </c:pt>
                <c:pt idx="56">
                  <c:v>41.201938629150398</c:v>
                </c:pt>
                <c:pt idx="57">
                  <c:v>55.288604736328097</c:v>
                </c:pt>
                <c:pt idx="58">
                  <c:v>61.6496772766113</c:v>
                </c:pt>
                <c:pt idx="59">
                  <c:v>61.298175811767599</c:v>
                </c:pt>
                <c:pt idx="60">
                  <c:v>38.793308258056598</c:v>
                </c:pt>
                <c:pt idx="61">
                  <c:v>77.673484802246094</c:v>
                </c:pt>
                <c:pt idx="62">
                  <c:v>95.1829833984375</c:v>
                </c:pt>
                <c:pt idx="63">
                  <c:v>64.218635559082003</c:v>
                </c:pt>
                <c:pt idx="64">
                  <c:v>65.815002441406307</c:v>
                </c:pt>
                <c:pt idx="65">
                  <c:v>81.092613220214801</c:v>
                </c:pt>
                <c:pt idx="66">
                  <c:v>65.390129089355497</c:v>
                </c:pt>
                <c:pt idx="67">
                  <c:v>57.368614196777301</c:v>
                </c:pt>
                <c:pt idx="68">
                  <c:v>44.483860015869098</c:v>
                </c:pt>
                <c:pt idx="69">
                  <c:v>90.19775390625</c:v>
                </c:pt>
                <c:pt idx="70">
                  <c:v>95.218605041503906</c:v>
                </c:pt>
                <c:pt idx="71">
                  <c:v>68.1572265625</c:v>
                </c:pt>
                <c:pt idx="72">
                  <c:v>186.53189086914099</c:v>
                </c:pt>
                <c:pt idx="73">
                  <c:v>46.448429107666001</c:v>
                </c:pt>
                <c:pt idx="74">
                  <c:v>47.376380920410199</c:v>
                </c:pt>
                <c:pt idx="75">
                  <c:v>60.727943420410199</c:v>
                </c:pt>
                <c:pt idx="76">
                  <c:v>100.97614288330099</c:v>
                </c:pt>
                <c:pt idx="77">
                  <c:v>111.61595153808599</c:v>
                </c:pt>
                <c:pt idx="78">
                  <c:v>119.346649169922</c:v>
                </c:pt>
                <c:pt idx="79">
                  <c:v>54.916748046875</c:v>
                </c:pt>
                <c:pt idx="80">
                  <c:v>61.217105865478501</c:v>
                </c:pt>
                <c:pt idx="81">
                  <c:v>75.790695190429702</c:v>
                </c:pt>
                <c:pt idx="82">
                  <c:v>60.142105102539098</c:v>
                </c:pt>
                <c:pt idx="83">
                  <c:v>89.176139831542997</c:v>
                </c:pt>
                <c:pt idx="84">
                  <c:v>57.316539764404297</c:v>
                </c:pt>
                <c:pt idx="85">
                  <c:v>68.159126281738295</c:v>
                </c:pt>
                <c:pt idx="86">
                  <c:v>72.212776184082003</c:v>
                </c:pt>
                <c:pt idx="87">
                  <c:v>86.658477783203097</c:v>
                </c:pt>
                <c:pt idx="88">
                  <c:v>96.634239196777301</c:v>
                </c:pt>
                <c:pt idx="89">
                  <c:v>99.418884277343807</c:v>
                </c:pt>
                <c:pt idx="90">
                  <c:v>79.4505615234375</c:v>
                </c:pt>
                <c:pt idx="91">
                  <c:v>79.792243957519503</c:v>
                </c:pt>
                <c:pt idx="92">
                  <c:v>61.198230743408203</c:v>
                </c:pt>
                <c:pt idx="93">
                  <c:v>66.661163330078097</c:v>
                </c:pt>
                <c:pt idx="94">
                  <c:v>62.869216918945298</c:v>
                </c:pt>
                <c:pt idx="95">
                  <c:v>89.660888671875</c:v>
                </c:pt>
                <c:pt idx="96">
                  <c:v>70.116882324218807</c:v>
                </c:pt>
                <c:pt idx="97">
                  <c:v>57.500232696533203</c:v>
                </c:pt>
                <c:pt idx="98">
                  <c:v>51.723457336425803</c:v>
                </c:pt>
              </c:numCache>
            </c:numRef>
          </c:val>
          <c:smooth val="0"/>
          <c:extLst>
            <c:ext xmlns:c16="http://schemas.microsoft.com/office/drawing/2014/chart" uri="{C3380CC4-5D6E-409C-BE32-E72D297353CC}">
              <c16:uniqueId val="{00000001-294B-4F89-8FCA-423724B525E0}"/>
            </c:ext>
          </c:extLst>
        </c:ser>
        <c:ser>
          <c:idx val="2"/>
          <c:order val="2"/>
          <c:tx>
            <c:strRef>
              <c:f>'Random Sample_Ott'!$J$1</c:f>
              <c:strCache>
                <c:ptCount val="1"/>
                <c:pt idx="0">
                  <c:v>Ottawa Demand</c:v>
                </c:pt>
              </c:strCache>
            </c:strRef>
          </c:tx>
          <c:spPr>
            <a:ln w="22225" cap="rnd">
              <a:solidFill>
                <a:schemeClr val="accent4"/>
              </a:solidFill>
            </a:ln>
            <a:effectLst>
              <a:glow rad="139700">
                <a:schemeClr val="accent4">
                  <a:satMod val="175000"/>
                  <a:alpha val="14000"/>
                </a:schemeClr>
              </a:glow>
            </a:effectLst>
          </c:spPr>
          <c:marker>
            <c:symbol val="none"/>
          </c:marker>
          <c:val>
            <c:numRef>
              <c:f>'Random Sample_Ott'!$J$2:$J$100</c:f>
              <c:numCache>
                <c:formatCode>General</c:formatCode>
                <c:ptCount val="99"/>
                <c:pt idx="0">
                  <c:v>790</c:v>
                </c:pt>
                <c:pt idx="1">
                  <c:v>919</c:v>
                </c:pt>
                <c:pt idx="2">
                  <c:v>1037</c:v>
                </c:pt>
                <c:pt idx="3">
                  <c:v>772</c:v>
                </c:pt>
                <c:pt idx="4">
                  <c:v>774</c:v>
                </c:pt>
                <c:pt idx="5">
                  <c:v>741</c:v>
                </c:pt>
                <c:pt idx="6">
                  <c:v>638</c:v>
                </c:pt>
                <c:pt idx="7">
                  <c:v>905</c:v>
                </c:pt>
                <c:pt idx="8">
                  <c:v>845</c:v>
                </c:pt>
                <c:pt idx="9">
                  <c:v>703</c:v>
                </c:pt>
                <c:pt idx="10">
                  <c:v>1255</c:v>
                </c:pt>
                <c:pt idx="11">
                  <c:v>921</c:v>
                </c:pt>
                <c:pt idx="12">
                  <c:v>756</c:v>
                </c:pt>
                <c:pt idx="13">
                  <c:v>873</c:v>
                </c:pt>
                <c:pt idx="14">
                  <c:v>828</c:v>
                </c:pt>
                <c:pt idx="15">
                  <c:v>956</c:v>
                </c:pt>
                <c:pt idx="16">
                  <c:v>619</c:v>
                </c:pt>
                <c:pt idx="17">
                  <c:v>837</c:v>
                </c:pt>
                <c:pt idx="18">
                  <c:v>809</c:v>
                </c:pt>
                <c:pt idx="19">
                  <c:v>736</c:v>
                </c:pt>
                <c:pt idx="20">
                  <c:v>1021</c:v>
                </c:pt>
                <c:pt idx="21">
                  <c:v>692</c:v>
                </c:pt>
                <c:pt idx="22">
                  <c:v>954</c:v>
                </c:pt>
                <c:pt idx="23">
                  <c:v>416</c:v>
                </c:pt>
                <c:pt idx="24">
                  <c:v>745</c:v>
                </c:pt>
                <c:pt idx="25">
                  <c:v>1112</c:v>
                </c:pt>
                <c:pt idx="26">
                  <c:v>1013</c:v>
                </c:pt>
                <c:pt idx="27">
                  <c:v>1441</c:v>
                </c:pt>
                <c:pt idx="28">
                  <c:v>773</c:v>
                </c:pt>
                <c:pt idx="29">
                  <c:v>1148</c:v>
                </c:pt>
                <c:pt idx="30">
                  <c:v>1089</c:v>
                </c:pt>
                <c:pt idx="31">
                  <c:v>791</c:v>
                </c:pt>
                <c:pt idx="32">
                  <c:v>1084</c:v>
                </c:pt>
                <c:pt idx="33">
                  <c:v>806</c:v>
                </c:pt>
                <c:pt idx="34">
                  <c:v>972</c:v>
                </c:pt>
                <c:pt idx="35">
                  <c:v>472</c:v>
                </c:pt>
                <c:pt idx="36">
                  <c:v>931</c:v>
                </c:pt>
                <c:pt idx="37">
                  <c:v>991</c:v>
                </c:pt>
                <c:pt idx="38">
                  <c:v>761</c:v>
                </c:pt>
                <c:pt idx="39">
                  <c:v>944</c:v>
                </c:pt>
                <c:pt idx="40">
                  <c:v>812</c:v>
                </c:pt>
                <c:pt idx="41">
                  <c:v>1099</c:v>
                </c:pt>
                <c:pt idx="42">
                  <c:v>1208</c:v>
                </c:pt>
                <c:pt idx="43">
                  <c:v>1202</c:v>
                </c:pt>
                <c:pt idx="44">
                  <c:v>903</c:v>
                </c:pt>
                <c:pt idx="45">
                  <c:v>702</c:v>
                </c:pt>
                <c:pt idx="46">
                  <c:v>1188</c:v>
                </c:pt>
                <c:pt idx="47">
                  <c:v>773</c:v>
                </c:pt>
                <c:pt idx="48">
                  <c:v>1201</c:v>
                </c:pt>
                <c:pt idx="49">
                  <c:v>785</c:v>
                </c:pt>
                <c:pt idx="50">
                  <c:v>1096</c:v>
                </c:pt>
                <c:pt idx="51">
                  <c:v>847</c:v>
                </c:pt>
                <c:pt idx="52">
                  <c:v>1158</c:v>
                </c:pt>
                <c:pt idx="53">
                  <c:v>1082</c:v>
                </c:pt>
                <c:pt idx="54">
                  <c:v>801</c:v>
                </c:pt>
                <c:pt idx="55">
                  <c:v>1048</c:v>
                </c:pt>
                <c:pt idx="56">
                  <c:v>658</c:v>
                </c:pt>
                <c:pt idx="57">
                  <c:v>660</c:v>
                </c:pt>
                <c:pt idx="58">
                  <c:v>873</c:v>
                </c:pt>
                <c:pt idx="59">
                  <c:v>946</c:v>
                </c:pt>
                <c:pt idx="60">
                  <c:v>879</c:v>
                </c:pt>
                <c:pt idx="61">
                  <c:v>1590</c:v>
                </c:pt>
                <c:pt idx="62">
                  <c:v>1068</c:v>
                </c:pt>
                <c:pt idx="63">
                  <c:v>809</c:v>
                </c:pt>
                <c:pt idx="64">
                  <c:v>815</c:v>
                </c:pt>
                <c:pt idx="65">
                  <c:v>1105</c:v>
                </c:pt>
                <c:pt idx="66">
                  <c:v>804</c:v>
                </c:pt>
                <c:pt idx="67">
                  <c:v>977</c:v>
                </c:pt>
                <c:pt idx="68">
                  <c:v>1195</c:v>
                </c:pt>
                <c:pt idx="69">
                  <c:v>981</c:v>
                </c:pt>
                <c:pt idx="70">
                  <c:v>1264</c:v>
                </c:pt>
                <c:pt idx="71">
                  <c:v>757</c:v>
                </c:pt>
                <c:pt idx="72">
                  <c:v>860</c:v>
                </c:pt>
                <c:pt idx="73">
                  <c:v>1084</c:v>
                </c:pt>
                <c:pt idx="74">
                  <c:v>821</c:v>
                </c:pt>
                <c:pt idx="75">
                  <c:v>507</c:v>
                </c:pt>
                <c:pt idx="76">
                  <c:v>1179</c:v>
                </c:pt>
                <c:pt idx="77">
                  <c:v>1075</c:v>
                </c:pt>
                <c:pt idx="78">
                  <c:v>917</c:v>
                </c:pt>
                <c:pt idx="79">
                  <c:v>983</c:v>
                </c:pt>
                <c:pt idx="80">
                  <c:v>690</c:v>
                </c:pt>
                <c:pt idx="81">
                  <c:v>983</c:v>
                </c:pt>
                <c:pt idx="82">
                  <c:v>932</c:v>
                </c:pt>
                <c:pt idx="83">
                  <c:v>1029</c:v>
                </c:pt>
                <c:pt idx="84">
                  <c:v>945</c:v>
                </c:pt>
                <c:pt idx="85">
                  <c:v>1069</c:v>
                </c:pt>
                <c:pt idx="86">
                  <c:v>1162</c:v>
                </c:pt>
                <c:pt idx="87">
                  <c:v>733</c:v>
                </c:pt>
                <c:pt idx="88">
                  <c:v>1135</c:v>
                </c:pt>
                <c:pt idx="89">
                  <c:v>1095</c:v>
                </c:pt>
                <c:pt idx="90">
                  <c:v>1510</c:v>
                </c:pt>
                <c:pt idx="91">
                  <c:v>843</c:v>
                </c:pt>
                <c:pt idx="92">
                  <c:v>535</c:v>
                </c:pt>
                <c:pt idx="93">
                  <c:v>901</c:v>
                </c:pt>
                <c:pt idx="94">
                  <c:v>980</c:v>
                </c:pt>
                <c:pt idx="95">
                  <c:v>860</c:v>
                </c:pt>
                <c:pt idx="96">
                  <c:v>1096</c:v>
                </c:pt>
                <c:pt idx="97">
                  <c:v>848</c:v>
                </c:pt>
                <c:pt idx="98">
                  <c:v>605</c:v>
                </c:pt>
              </c:numCache>
            </c:numRef>
          </c:val>
          <c:smooth val="0"/>
          <c:extLst>
            <c:ext xmlns:c16="http://schemas.microsoft.com/office/drawing/2014/chart" uri="{C3380CC4-5D6E-409C-BE32-E72D297353CC}">
              <c16:uniqueId val="{00000002-294B-4F89-8FCA-423724B525E0}"/>
            </c:ext>
          </c:extLst>
        </c:ser>
        <c:ser>
          <c:idx val="3"/>
          <c:order val="3"/>
          <c:tx>
            <c:strRef>
              <c:f>'Random Sample_Ott'!$K$1</c:f>
              <c:strCache>
                <c:ptCount val="1"/>
                <c:pt idx="0">
                  <c:v>Ottawa Predicted</c:v>
                </c:pt>
              </c:strCache>
            </c:strRef>
          </c:tx>
          <c:spPr>
            <a:ln w="22225" cap="rnd">
              <a:solidFill>
                <a:schemeClr val="accent6">
                  <a:lumMod val="60000"/>
                </a:schemeClr>
              </a:solidFill>
            </a:ln>
            <a:effectLst>
              <a:glow rad="139700">
                <a:schemeClr val="accent6">
                  <a:lumMod val="60000"/>
                  <a:satMod val="175000"/>
                  <a:alpha val="14000"/>
                </a:schemeClr>
              </a:glow>
            </a:effectLst>
          </c:spPr>
          <c:marker>
            <c:symbol val="none"/>
          </c:marker>
          <c:val>
            <c:numRef>
              <c:f>'Random Sample_Ott'!$K$2:$K$100</c:f>
              <c:numCache>
                <c:formatCode>General</c:formatCode>
                <c:ptCount val="99"/>
                <c:pt idx="0">
                  <c:v>856.03723144531295</c:v>
                </c:pt>
                <c:pt idx="1">
                  <c:v>983.47515869140602</c:v>
                </c:pt>
                <c:pt idx="2">
                  <c:v>884.361572265625</c:v>
                </c:pt>
                <c:pt idx="3">
                  <c:v>865.49188232421898</c:v>
                </c:pt>
                <c:pt idx="4">
                  <c:v>911.997314453125</c:v>
                </c:pt>
                <c:pt idx="5">
                  <c:v>826.36901855468795</c:v>
                </c:pt>
                <c:pt idx="6">
                  <c:v>642.19775390625</c:v>
                </c:pt>
                <c:pt idx="7">
                  <c:v>868.58044433593795</c:v>
                </c:pt>
                <c:pt idx="8">
                  <c:v>918.92956542968795</c:v>
                </c:pt>
                <c:pt idx="9">
                  <c:v>707.744140625</c:v>
                </c:pt>
                <c:pt idx="10">
                  <c:v>1125.53186035156</c:v>
                </c:pt>
                <c:pt idx="11">
                  <c:v>848.14318847656295</c:v>
                </c:pt>
                <c:pt idx="12">
                  <c:v>743.73687744140602</c:v>
                </c:pt>
                <c:pt idx="13">
                  <c:v>902.67535400390602</c:v>
                </c:pt>
                <c:pt idx="14">
                  <c:v>811.55212402343795</c:v>
                </c:pt>
                <c:pt idx="15">
                  <c:v>911.283447265625</c:v>
                </c:pt>
                <c:pt idx="16">
                  <c:v>648.06158447265602</c:v>
                </c:pt>
                <c:pt idx="17">
                  <c:v>939.38470458984398</c:v>
                </c:pt>
                <c:pt idx="18">
                  <c:v>834.31341552734398</c:v>
                </c:pt>
                <c:pt idx="19">
                  <c:v>796.36920166015602</c:v>
                </c:pt>
                <c:pt idx="20">
                  <c:v>1069.27404785156</c:v>
                </c:pt>
                <c:pt idx="21">
                  <c:v>719.12261962890602</c:v>
                </c:pt>
                <c:pt idx="22">
                  <c:v>878.34429931640602</c:v>
                </c:pt>
                <c:pt idx="23">
                  <c:v>535.475830078125</c:v>
                </c:pt>
                <c:pt idx="24">
                  <c:v>974.03186035156295</c:v>
                </c:pt>
                <c:pt idx="25">
                  <c:v>995.555419921875</c:v>
                </c:pt>
                <c:pt idx="26">
                  <c:v>941.99890136718795</c:v>
                </c:pt>
                <c:pt idx="27">
                  <c:v>1353.55224609375</c:v>
                </c:pt>
                <c:pt idx="28">
                  <c:v>743.765380859375</c:v>
                </c:pt>
                <c:pt idx="29">
                  <c:v>1180.6865234375</c:v>
                </c:pt>
                <c:pt idx="30">
                  <c:v>973.65185546875</c:v>
                </c:pt>
                <c:pt idx="31">
                  <c:v>791.90325927734398</c:v>
                </c:pt>
                <c:pt idx="32">
                  <c:v>1147.67639160156</c:v>
                </c:pt>
                <c:pt idx="33">
                  <c:v>845.79888916015602</c:v>
                </c:pt>
                <c:pt idx="34">
                  <c:v>902.65704345703102</c:v>
                </c:pt>
                <c:pt idx="35">
                  <c:v>537.39904785156295</c:v>
                </c:pt>
                <c:pt idx="36">
                  <c:v>959.472900390625</c:v>
                </c:pt>
                <c:pt idx="37">
                  <c:v>986.26916503906295</c:v>
                </c:pt>
                <c:pt idx="38">
                  <c:v>791.19030761718795</c:v>
                </c:pt>
                <c:pt idx="39">
                  <c:v>857.42224121093795</c:v>
                </c:pt>
                <c:pt idx="40">
                  <c:v>878.84948730468795</c:v>
                </c:pt>
                <c:pt idx="41">
                  <c:v>1055.07604980469</c:v>
                </c:pt>
                <c:pt idx="42">
                  <c:v>1123.65881347656</c:v>
                </c:pt>
                <c:pt idx="43">
                  <c:v>1126.00476074219</c:v>
                </c:pt>
                <c:pt idx="44">
                  <c:v>917.64343261718795</c:v>
                </c:pt>
                <c:pt idx="45">
                  <c:v>665.07702636718795</c:v>
                </c:pt>
                <c:pt idx="46">
                  <c:v>1205.11694335938</c:v>
                </c:pt>
                <c:pt idx="47">
                  <c:v>675.53405761718795</c:v>
                </c:pt>
                <c:pt idx="48">
                  <c:v>1168.85595703125</c:v>
                </c:pt>
                <c:pt idx="49">
                  <c:v>797.1806640625</c:v>
                </c:pt>
                <c:pt idx="50">
                  <c:v>1087.18017578125</c:v>
                </c:pt>
                <c:pt idx="51">
                  <c:v>750.48986816406295</c:v>
                </c:pt>
                <c:pt idx="52">
                  <c:v>1122.4501953125</c:v>
                </c:pt>
                <c:pt idx="53">
                  <c:v>1067.03405761719</c:v>
                </c:pt>
                <c:pt idx="54">
                  <c:v>843.11724853515602</c:v>
                </c:pt>
                <c:pt idx="55">
                  <c:v>1003.57147216797</c:v>
                </c:pt>
                <c:pt idx="56">
                  <c:v>817.62097167968795</c:v>
                </c:pt>
                <c:pt idx="57">
                  <c:v>662.61773681640602</c:v>
                </c:pt>
                <c:pt idx="58">
                  <c:v>889.23034667968795</c:v>
                </c:pt>
                <c:pt idx="59">
                  <c:v>876.66009521484398</c:v>
                </c:pt>
                <c:pt idx="60">
                  <c:v>879.44769287109398</c:v>
                </c:pt>
                <c:pt idx="61">
                  <c:v>1431.99987792969</c:v>
                </c:pt>
                <c:pt idx="62">
                  <c:v>1092.18798828125</c:v>
                </c:pt>
                <c:pt idx="63">
                  <c:v>772.21136474609398</c:v>
                </c:pt>
                <c:pt idx="64">
                  <c:v>835.63787841796898</c:v>
                </c:pt>
                <c:pt idx="65">
                  <c:v>1099.88317871094</c:v>
                </c:pt>
                <c:pt idx="66">
                  <c:v>774.90490722656295</c:v>
                </c:pt>
                <c:pt idx="67">
                  <c:v>1088.09533691406</c:v>
                </c:pt>
                <c:pt idx="68">
                  <c:v>839.20318603515602</c:v>
                </c:pt>
                <c:pt idx="69">
                  <c:v>1002.91180419922</c:v>
                </c:pt>
                <c:pt idx="70">
                  <c:v>1269.93139648438</c:v>
                </c:pt>
                <c:pt idx="71">
                  <c:v>770.64483642578102</c:v>
                </c:pt>
                <c:pt idx="72">
                  <c:v>966.32073974609398</c:v>
                </c:pt>
                <c:pt idx="73">
                  <c:v>1135.85400390625</c:v>
                </c:pt>
                <c:pt idx="74">
                  <c:v>780.20513916015602</c:v>
                </c:pt>
                <c:pt idx="75">
                  <c:v>560.73101806640602</c:v>
                </c:pt>
                <c:pt idx="76">
                  <c:v>1143.22875976563</c:v>
                </c:pt>
                <c:pt idx="77">
                  <c:v>1044.15344238281</c:v>
                </c:pt>
                <c:pt idx="78">
                  <c:v>1189.9970703125</c:v>
                </c:pt>
                <c:pt idx="79">
                  <c:v>860.07525634765602</c:v>
                </c:pt>
                <c:pt idx="80">
                  <c:v>601.75573730468795</c:v>
                </c:pt>
                <c:pt idx="81">
                  <c:v>950.25567626953102</c:v>
                </c:pt>
                <c:pt idx="82">
                  <c:v>847.4970703125</c:v>
                </c:pt>
                <c:pt idx="83">
                  <c:v>1043.06237792969</c:v>
                </c:pt>
                <c:pt idx="84">
                  <c:v>963.51898193359398</c:v>
                </c:pt>
                <c:pt idx="85">
                  <c:v>1032.29064941406</c:v>
                </c:pt>
                <c:pt idx="86">
                  <c:v>1222.91796875</c:v>
                </c:pt>
                <c:pt idx="87">
                  <c:v>727.89276123046898</c:v>
                </c:pt>
                <c:pt idx="88">
                  <c:v>1078.10974121094</c:v>
                </c:pt>
                <c:pt idx="89">
                  <c:v>1166.75598144531</c:v>
                </c:pt>
                <c:pt idx="90">
                  <c:v>1362.927734375</c:v>
                </c:pt>
                <c:pt idx="91">
                  <c:v>983.29260253906295</c:v>
                </c:pt>
                <c:pt idx="92">
                  <c:v>575.67559814453102</c:v>
                </c:pt>
                <c:pt idx="93">
                  <c:v>950.69024658203102</c:v>
                </c:pt>
                <c:pt idx="94">
                  <c:v>860.96228027343795</c:v>
                </c:pt>
                <c:pt idx="95">
                  <c:v>982.34552001953102</c:v>
                </c:pt>
                <c:pt idx="96">
                  <c:v>989.04852294921898</c:v>
                </c:pt>
                <c:pt idx="97">
                  <c:v>864.06170654296898</c:v>
                </c:pt>
                <c:pt idx="98">
                  <c:v>594.14196777343795</c:v>
                </c:pt>
              </c:numCache>
            </c:numRef>
          </c:val>
          <c:smooth val="0"/>
          <c:extLst>
            <c:ext xmlns:c16="http://schemas.microsoft.com/office/drawing/2014/chart" uri="{C3380CC4-5D6E-409C-BE32-E72D297353CC}">
              <c16:uniqueId val="{00000003-294B-4F89-8FCA-423724B525E0}"/>
            </c:ext>
          </c:extLst>
        </c:ser>
        <c:ser>
          <c:idx val="4"/>
          <c:order val="4"/>
          <c:tx>
            <c:strRef>
              <c:f>'Random Sample_Tor'!$J$1</c:f>
              <c:strCache>
                <c:ptCount val="1"/>
                <c:pt idx="0">
                  <c:v>Toronto Demand</c:v>
                </c:pt>
              </c:strCache>
            </c:strRef>
          </c:tx>
          <c:spPr>
            <a:ln w="22225" cap="rnd">
              <a:solidFill>
                <a:schemeClr val="accent5">
                  <a:lumMod val="60000"/>
                </a:schemeClr>
              </a:solidFill>
            </a:ln>
            <a:effectLst>
              <a:glow rad="139700">
                <a:schemeClr val="accent5">
                  <a:lumMod val="60000"/>
                  <a:satMod val="175000"/>
                  <a:alpha val="14000"/>
                </a:schemeClr>
              </a:glow>
            </a:effectLst>
          </c:spPr>
          <c:marker>
            <c:symbol val="none"/>
          </c:marker>
          <c:val>
            <c:numRef>
              <c:f>'Random Sample_Tor'!$J$2:$J$100</c:f>
              <c:numCache>
                <c:formatCode>General</c:formatCode>
                <c:ptCount val="99"/>
                <c:pt idx="0">
                  <c:v>6006</c:v>
                </c:pt>
                <c:pt idx="1">
                  <c:v>4306</c:v>
                </c:pt>
                <c:pt idx="2">
                  <c:v>7694</c:v>
                </c:pt>
                <c:pt idx="3">
                  <c:v>6675</c:v>
                </c:pt>
                <c:pt idx="4">
                  <c:v>5735</c:v>
                </c:pt>
                <c:pt idx="5">
                  <c:v>4548</c:v>
                </c:pt>
                <c:pt idx="6">
                  <c:v>5952</c:v>
                </c:pt>
                <c:pt idx="7">
                  <c:v>4404</c:v>
                </c:pt>
                <c:pt idx="8">
                  <c:v>6028</c:v>
                </c:pt>
                <c:pt idx="9">
                  <c:v>6147</c:v>
                </c:pt>
                <c:pt idx="10">
                  <c:v>4334</c:v>
                </c:pt>
                <c:pt idx="11">
                  <c:v>5948</c:v>
                </c:pt>
                <c:pt idx="12">
                  <c:v>6310</c:v>
                </c:pt>
                <c:pt idx="13">
                  <c:v>4512</c:v>
                </c:pt>
                <c:pt idx="14">
                  <c:v>5377</c:v>
                </c:pt>
                <c:pt idx="15">
                  <c:v>6140</c:v>
                </c:pt>
                <c:pt idx="16">
                  <c:v>5252</c:v>
                </c:pt>
                <c:pt idx="17">
                  <c:v>6025</c:v>
                </c:pt>
                <c:pt idx="18">
                  <c:v>6598</c:v>
                </c:pt>
                <c:pt idx="19">
                  <c:v>5505</c:v>
                </c:pt>
                <c:pt idx="20">
                  <c:v>5305</c:v>
                </c:pt>
                <c:pt idx="21">
                  <c:v>6323</c:v>
                </c:pt>
                <c:pt idx="22">
                  <c:v>4503</c:v>
                </c:pt>
                <c:pt idx="23">
                  <c:v>5760</c:v>
                </c:pt>
                <c:pt idx="24">
                  <c:v>8705</c:v>
                </c:pt>
                <c:pt idx="25">
                  <c:v>4721</c:v>
                </c:pt>
                <c:pt idx="26">
                  <c:v>5191</c:v>
                </c:pt>
                <c:pt idx="27">
                  <c:v>5117</c:v>
                </c:pt>
                <c:pt idx="28">
                  <c:v>7468</c:v>
                </c:pt>
                <c:pt idx="29">
                  <c:v>4706</c:v>
                </c:pt>
                <c:pt idx="30">
                  <c:v>5562</c:v>
                </c:pt>
                <c:pt idx="31">
                  <c:v>4559</c:v>
                </c:pt>
                <c:pt idx="32">
                  <c:v>7931</c:v>
                </c:pt>
                <c:pt idx="33">
                  <c:v>5761</c:v>
                </c:pt>
                <c:pt idx="34">
                  <c:v>6097</c:v>
                </c:pt>
                <c:pt idx="35">
                  <c:v>5144</c:v>
                </c:pt>
                <c:pt idx="36">
                  <c:v>5328</c:v>
                </c:pt>
                <c:pt idx="37">
                  <c:v>7425</c:v>
                </c:pt>
                <c:pt idx="38">
                  <c:v>6596</c:v>
                </c:pt>
                <c:pt idx="39">
                  <c:v>6572</c:v>
                </c:pt>
                <c:pt idx="40">
                  <c:v>6918</c:v>
                </c:pt>
                <c:pt idx="41">
                  <c:v>4058</c:v>
                </c:pt>
                <c:pt idx="42">
                  <c:v>5468</c:v>
                </c:pt>
                <c:pt idx="43">
                  <c:v>7069</c:v>
                </c:pt>
                <c:pt idx="44">
                  <c:v>5680</c:v>
                </c:pt>
                <c:pt idx="45">
                  <c:v>6880</c:v>
                </c:pt>
                <c:pt idx="46">
                  <c:v>6548</c:v>
                </c:pt>
                <c:pt idx="47">
                  <c:v>4916</c:v>
                </c:pt>
                <c:pt idx="48">
                  <c:v>8145</c:v>
                </c:pt>
                <c:pt idx="49">
                  <c:v>6427</c:v>
                </c:pt>
                <c:pt idx="50">
                  <c:v>5992</c:v>
                </c:pt>
                <c:pt idx="51">
                  <c:v>5597</c:v>
                </c:pt>
                <c:pt idx="52">
                  <c:v>6188</c:v>
                </c:pt>
                <c:pt idx="53">
                  <c:v>6072</c:v>
                </c:pt>
                <c:pt idx="54">
                  <c:v>4013</c:v>
                </c:pt>
                <c:pt idx="55">
                  <c:v>7320</c:v>
                </c:pt>
                <c:pt idx="56">
                  <c:v>6459</c:v>
                </c:pt>
                <c:pt idx="57">
                  <c:v>5255</c:v>
                </c:pt>
                <c:pt idx="58">
                  <c:v>6143</c:v>
                </c:pt>
                <c:pt idx="59">
                  <c:v>4918</c:v>
                </c:pt>
                <c:pt idx="60">
                  <c:v>4849</c:v>
                </c:pt>
                <c:pt idx="61">
                  <c:v>6138</c:v>
                </c:pt>
                <c:pt idx="62">
                  <c:v>5895</c:v>
                </c:pt>
                <c:pt idx="63">
                  <c:v>4951</c:v>
                </c:pt>
                <c:pt idx="64">
                  <c:v>5633</c:v>
                </c:pt>
                <c:pt idx="65">
                  <c:v>6150</c:v>
                </c:pt>
                <c:pt idx="66">
                  <c:v>5136</c:v>
                </c:pt>
                <c:pt idx="67">
                  <c:v>4495</c:v>
                </c:pt>
                <c:pt idx="68">
                  <c:v>5029</c:v>
                </c:pt>
                <c:pt idx="69">
                  <c:v>4520</c:v>
                </c:pt>
                <c:pt idx="70">
                  <c:v>6085</c:v>
                </c:pt>
                <c:pt idx="71">
                  <c:v>5039</c:v>
                </c:pt>
                <c:pt idx="72">
                  <c:v>6573</c:v>
                </c:pt>
                <c:pt idx="73">
                  <c:v>4627</c:v>
                </c:pt>
                <c:pt idx="74">
                  <c:v>6654</c:v>
                </c:pt>
                <c:pt idx="75">
                  <c:v>4276</c:v>
                </c:pt>
                <c:pt idx="76">
                  <c:v>8007</c:v>
                </c:pt>
                <c:pt idx="77">
                  <c:v>5602</c:v>
                </c:pt>
                <c:pt idx="78">
                  <c:v>5098</c:v>
                </c:pt>
                <c:pt idx="79">
                  <c:v>4727</c:v>
                </c:pt>
                <c:pt idx="80">
                  <c:v>5872</c:v>
                </c:pt>
                <c:pt idx="81">
                  <c:v>6312</c:v>
                </c:pt>
                <c:pt idx="82">
                  <c:v>4846</c:v>
                </c:pt>
                <c:pt idx="83">
                  <c:v>4994</c:v>
                </c:pt>
                <c:pt idx="84">
                  <c:v>4147</c:v>
                </c:pt>
                <c:pt idx="85">
                  <c:v>4451</c:v>
                </c:pt>
                <c:pt idx="86">
                  <c:v>4707</c:v>
                </c:pt>
                <c:pt idx="87">
                  <c:v>5951</c:v>
                </c:pt>
                <c:pt idx="88">
                  <c:v>6374</c:v>
                </c:pt>
                <c:pt idx="89">
                  <c:v>6194</c:v>
                </c:pt>
                <c:pt idx="90">
                  <c:v>5691</c:v>
                </c:pt>
                <c:pt idx="91">
                  <c:v>4806</c:v>
                </c:pt>
                <c:pt idx="92">
                  <c:v>6098</c:v>
                </c:pt>
                <c:pt idx="93">
                  <c:v>7649</c:v>
                </c:pt>
                <c:pt idx="94">
                  <c:v>5554</c:v>
                </c:pt>
                <c:pt idx="95">
                  <c:v>4168</c:v>
                </c:pt>
                <c:pt idx="96">
                  <c:v>7750</c:v>
                </c:pt>
                <c:pt idx="97">
                  <c:v>5217</c:v>
                </c:pt>
                <c:pt idx="98">
                  <c:v>5272</c:v>
                </c:pt>
              </c:numCache>
            </c:numRef>
          </c:val>
          <c:smooth val="0"/>
          <c:extLst>
            <c:ext xmlns:c16="http://schemas.microsoft.com/office/drawing/2014/chart" uri="{C3380CC4-5D6E-409C-BE32-E72D297353CC}">
              <c16:uniqueId val="{00000004-294B-4F89-8FCA-423724B525E0}"/>
            </c:ext>
          </c:extLst>
        </c:ser>
        <c:ser>
          <c:idx val="5"/>
          <c:order val="5"/>
          <c:tx>
            <c:strRef>
              <c:f>'Random Sample_Tor'!$K$1</c:f>
              <c:strCache>
                <c:ptCount val="1"/>
                <c:pt idx="0">
                  <c:v>Toronto Predicted</c:v>
                </c:pt>
              </c:strCache>
            </c:strRef>
          </c:tx>
          <c:spPr>
            <a:ln w="22225" cap="rnd">
              <a:solidFill>
                <a:schemeClr val="accent4">
                  <a:lumMod val="60000"/>
                </a:schemeClr>
              </a:solidFill>
            </a:ln>
            <a:effectLst>
              <a:glow rad="139700">
                <a:schemeClr val="accent4">
                  <a:lumMod val="60000"/>
                  <a:satMod val="175000"/>
                  <a:alpha val="14000"/>
                </a:schemeClr>
              </a:glow>
            </a:effectLst>
          </c:spPr>
          <c:marker>
            <c:symbol val="none"/>
          </c:marker>
          <c:val>
            <c:numRef>
              <c:f>'Random Sample_Tor'!$K$2:$K$100</c:f>
              <c:numCache>
                <c:formatCode>General</c:formatCode>
                <c:ptCount val="99"/>
                <c:pt idx="0">
                  <c:v>5959.0986328125</c:v>
                </c:pt>
                <c:pt idx="1">
                  <c:v>4419.287109375</c:v>
                </c:pt>
                <c:pt idx="2">
                  <c:v>7044.80419921875</c:v>
                </c:pt>
                <c:pt idx="3">
                  <c:v>6120.078125</c:v>
                </c:pt>
                <c:pt idx="4">
                  <c:v>5609.4892578125</c:v>
                </c:pt>
                <c:pt idx="5">
                  <c:v>5296.1455078125</c:v>
                </c:pt>
                <c:pt idx="6">
                  <c:v>5974.38671875</c:v>
                </c:pt>
                <c:pt idx="7">
                  <c:v>4221.76123046875</c:v>
                </c:pt>
                <c:pt idx="8">
                  <c:v>5954.27099609375</c:v>
                </c:pt>
                <c:pt idx="9">
                  <c:v>5993.455078125</c:v>
                </c:pt>
                <c:pt idx="10">
                  <c:v>4434.4228515625</c:v>
                </c:pt>
                <c:pt idx="11">
                  <c:v>5605.52587890625</c:v>
                </c:pt>
                <c:pt idx="12">
                  <c:v>6269.05810546875</c:v>
                </c:pt>
                <c:pt idx="13">
                  <c:v>4531.07958984375</c:v>
                </c:pt>
                <c:pt idx="14">
                  <c:v>5246.92919921875</c:v>
                </c:pt>
                <c:pt idx="15">
                  <c:v>5797.4453125</c:v>
                </c:pt>
                <c:pt idx="16">
                  <c:v>5347.53076171875</c:v>
                </c:pt>
                <c:pt idx="17">
                  <c:v>5633.3515625</c:v>
                </c:pt>
                <c:pt idx="18">
                  <c:v>6325.4443359375</c:v>
                </c:pt>
                <c:pt idx="19">
                  <c:v>6390.2998046875</c:v>
                </c:pt>
                <c:pt idx="20">
                  <c:v>5115.408203125</c:v>
                </c:pt>
                <c:pt idx="21">
                  <c:v>6086.06201171875</c:v>
                </c:pt>
                <c:pt idx="22">
                  <c:v>4615.41162109375</c:v>
                </c:pt>
                <c:pt idx="23">
                  <c:v>5549.66552734375</c:v>
                </c:pt>
                <c:pt idx="24">
                  <c:v>8448.78125</c:v>
                </c:pt>
                <c:pt idx="25">
                  <c:v>5933.11083984375</c:v>
                </c:pt>
                <c:pt idx="26">
                  <c:v>5406.1943359375</c:v>
                </c:pt>
                <c:pt idx="27">
                  <c:v>5465.46484375</c:v>
                </c:pt>
                <c:pt idx="28">
                  <c:v>6958.1982421875</c:v>
                </c:pt>
                <c:pt idx="29">
                  <c:v>5245.283203125</c:v>
                </c:pt>
                <c:pt idx="30">
                  <c:v>5923.02294921875</c:v>
                </c:pt>
                <c:pt idx="31">
                  <c:v>4723.044921875</c:v>
                </c:pt>
                <c:pt idx="32">
                  <c:v>8519.3955078125</c:v>
                </c:pt>
                <c:pt idx="33">
                  <c:v>6280.7666015625</c:v>
                </c:pt>
                <c:pt idx="34">
                  <c:v>6293.74658203125</c:v>
                </c:pt>
                <c:pt idx="35">
                  <c:v>5060.00927734375</c:v>
                </c:pt>
                <c:pt idx="36">
                  <c:v>5315.345703125</c:v>
                </c:pt>
                <c:pt idx="37">
                  <c:v>7180.388671875</c:v>
                </c:pt>
                <c:pt idx="38">
                  <c:v>6599.423828125</c:v>
                </c:pt>
                <c:pt idx="39">
                  <c:v>6144.78076171875</c:v>
                </c:pt>
                <c:pt idx="40">
                  <c:v>6799.46484375</c:v>
                </c:pt>
                <c:pt idx="41">
                  <c:v>4237.857421875</c:v>
                </c:pt>
                <c:pt idx="42">
                  <c:v>5670.7265625</c:v>
                </c:pt>
                <c:pt idx="43">
                  <c:v>6765.884765625</c:v>
                </c:pt>
                <c:pt idx="44">
                  <c:v>6259.01416015625</c:v>
                </c:pt>
                <c:pt idx="45">
                  <c:v>6570.05419921875</c:v>
                </c:pt>
                <c:pt idx="46">
                  <c:v>6307.43896484375</c:v>
                </c:pt>
                <c:pt idx="47">
                  <c:v>4404.76318359375</c:v>
                </c:pt>
                <c:pt idx="48">
                  <c:v>7939.9453125</c:v>
                </c:pt>
                <c:pt idx="49">
                  <c:v>6048.17919921875</c:v>
                </c:pt>
                <c:pt idx="50">
                  <c:v>6791.07275390625</c:v>
                </c:pt>
                <c:pt idx="51">
                  <c:v>5990.31103515625</c:v>
                </c:pt>
                <c:pt idx="52">
                  <c:v>5810.1630859375</c:v>
                </c:pt>
                <c:pt idx="53">
                  <c:v>6537.18798828125</c:v>
                </c:pt>
                <c:pt idx="54">
                  <c:v>4419.197265625</c:v>
                </c:pt>
                <c:pt idx="55">
                  <c:v>7030.373046875</c:v>
                </c:pt>
                <c:pt idx="56">
                  <c:v>6770.8828125</c:v>
                </c:pt>
                <c:pt idx="57">
                  <c:v>5122.89306640625</c:v>
                </c:pt>
                <c:pt idx="58">
                  <c:v>6082.06494140625</c:v>
                </c:pt>
                <c:pt idx="59">
                  <c:v>4781.8486328125</c:v>
                </c:pt>
                <c:pt idx="60">
                  <c:v>4887.220703125</c:v>
                </c:pt>
                <c:pt idx="61">
                  <c:v>6054.890625</c:v>
                </c:pt>
                <c:pt idx="62">
                  <c:v>6373.21728515625</c:v>
                </c:pt>
                <c:pt idx="63">
                  <c:v>5592.2861328125</c:v>
                </c:pt>
                <c:pt idx="64">
                  <c:v>5783.9326171875</c:v>
                </c:pt>
                <c:pt idx="65">
                  <c:v>6012.431640625</c:v>
                </c:pt>
                <c:pt idx="66">
                  <c:v>4949.771484375</c:v>
                </c:pt>
                <c:pt idx="67">
                  <c:v>4652.73095703125</c:v>
                </c:pt>
                <c:pt idx="68">
                  <c:v>4817.94921875</c:v>
                </c:pt>
                <c:pt idx="69">
                  <c:v>4551.97119140625</c:v>
                </c:pt>
                <c:pt idx="70">
                  <c:v>6119.20849609375</c:v>
                </c:pt>
                <c:pt idx="71">
                  <c:v>4966.8095703125</c:v>
                </c:pt>
                <c:pt idx="72">
                  <c:v>6319.9560546875</c:v>
                </c:pt>
                <c:pt idx="73">
                  <c:v>4388.53076171875</c:v>
                </c:pt>
                <c:pt idx="74">
                  <c:v>6620.54931640625</c:v>
                </c:pt>
                <c:pt idx="75">
                  <c:v>4499.4052734375</c:v>
                </c:pt>
                <c:pt idx="76">
                  <c:v>8051.07958984375</c:v>
                </c:pt>
                <c:pt idx="77">
                  <c:v>5372.57373046875</c:v>
                </c:pt>
                <c:pt idx="78">
                  <c:v>5547.3427734375</c:v>
                </c:pt>
                <c:pt idx="79">
                  <c:v>4723.15087890625</c:v>
                </c:pt>
                <c:pt idx="80">
                  <c:v>5532.35205078125</c:v>
                </c:pt>
                <c:pt idx="81">
                  <c:v>6255.58740234375</c:v>
                </c:pt>
                <c:pt idx="82">
                  <c:v>5282.2841796875</c:v>
                </c:pt>
                <c:pt idx="83">
                  <c:v>4682.078125</c:v>
                </c:pt>
                <c:pt idx="84">
                  <c:v>4258.34228515625</c:v>
                </c:pt>
                <c:pt idx="85">
                  <c:v>4475.34375</c:v>
                </c:pt>
                <c:pt idx="86">
                  <c:v>5258.20068359375</c:v>
                </c:pt>
                <c:pt idx="87">
                  <c:v>5811.93359375</c:v>
                </c:pt>
                <c:pt idx="88">
                  <c:v>6109.068359375</c:v>
                </c:pt>
                <c:pt idx="89">
                  <c:v>6030.59765625</c:v>
                </c:pt>
                <c:pt idx="90">
                  <c:v>5904.32666015625</c:v>
                </c:pt>
                <c:pt idx="91">
                  <c:v>4827.46142578125</c:v>
                </c:pt>
                <c:pt idx="92">
                  <c:v>6559.560546875</c:v>
                </c:pt>
                <c:pt idx="93">
                  <c:v>6766.89990234375</c:v>
                </c:pt>
                <c:pt idx="94">
                  <c:v>5174.486328125</c:v>
                </c:pt>
                <c:pt idx="95">
                  <c:v>4243.47119140625</c:v>
                </c:pt>
                <c:pt idx="96">
                  <c:v>6879.84130859375</c:v>
                </c:pt>
                <c:pt idx="97">
                  <c:v>5379.607421875</c:v>
                </c:pt>
                <c:pt idx="98">
                  <c:v>5157.93798828125</c:v>
                </c:pt>
              </c:numCache>
            </c:numRef>
          </c:val>
          <c:smooth val="0"/>
          <c:extLst>
            <c:ext xmlns:c16="http://schemas.microsoft.com/office/drawing/2014/chart" uri="{C3380CC4-5D6E-409C-BE32-E72D297353CC}">
              <c16:uniqueId val="{00000005-294B-4F89-8FCA-423724B525E0}"/>
            </c:ext>
          </c:extLst>
        </c:ser>
        <c:dLbls>
          <c:showLegendKey val="0"/>
          <c:showVal val="0"/>
          <c:showCatName val="0"/>
          <c:showSerName val="0"/>
          <c:showPercent val="0"/>
          <c:showBubbleSize val="0"/>
        </c:dLbls>
        <c:hiLowLines>
          <c:spPr>
            <a:ln w="9525">
              <a:solidFill>
                <a:schemeClr val="lt1">
                  <a:lumMod val="50000"/>
                </a:schemeClr>
              </a:solidFill>
              <a:round/>
            </a:ln>
            <a:effectLst/>
          </c:spPr>
        </c:hiLowLines>
        <c:smooth val="0"/>
        <c:axId val="382259408"/>
        <c:axId val="450302464"/>
      </c:lineChart>
      <c:catAx>
        <c:axId val="382259408"/>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CA"/>
                  <a:t>Random Sample Case</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450302464"/>
        <c:crosses val="autoZero"/>
        <c:auto val="1"/>
        <c:lblAlgn val="ctr"/>
        <c:lblOffset val="100"/>
        <c:noMultiLvlLbl val="0"/>
      </c:catAx>
      <c:valAx>
        <c:axId val="450302464"/>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CA"/>
                  <a:t>Load (MW)</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38225940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 name="Google Shape;5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2" name="Google Shape;12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1969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55437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 name="Google Shape;8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21082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52691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97" name="Google Shape;9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541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07edb66cc_0_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3" name="Google Shape;103;g707edb66cc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9261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0754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07edb66cc_0_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3" name="Google Shape;103;g707edb66cc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24077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05578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6940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g707edb66cc_0_126"/>
          <p:cNvSpPr txBox="1">
            <a:spLocks noGrp="1"/>
          </p:cNvSpPr>
          <p:nvPr>
            <p:ph type="ctrTitle"/>
          </p:nvPr>
        </p:nvSpPr>
        <p:spPr>
          <a:xfrm>
            <a:off x="415611" y="992767"/>
            <a:ext cx="11360700" cy="27369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a:endParaRPr/>
          </a:p>
        </p:txBody>
      </p:sp>
      <p:sp>
        <p:nvSpPr>
          <p:cNvPr id="11" name="Google Shape;11;g707edb66cc_0_126"/>
          <p:cNvSpPr txBox="1">
            <a:spLocks noGrp="1"/>
          </p:cNvSpPr>
          <p:nvPr>
            <p:ph type="subTitle" idx="1"/>
          </p:nvPr>
        </p:nvSpPr>
        <p:spPr>
          <a:xfrm>
            <a:off x="415600" y="3778833"/>
            <a:ext cx="11360700" cy="10569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2" name="Google Shape;12;g707edb66cc_0_12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g707edb66cc_0_16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re et contenu" type="obj">
  <p:cSld name="Titre et contenu">
    <p:spTree>
      <p:nvGrpSpPr>
        <p:cNvPr id="1" name="Shape 13"/>
        <p:cNvGrpSpPr/>
        <p:nvPr/>
      </p:nvGrpSpPr>
      <p:grpSpPr>
        <a:xfrm>
          <a:off x="0" y="0"/>
          <a:ext cx="0" cy="0"/>
          <a:chOff x="0" y="0"/>
          <a:chExt cx="0" cy="0"/>
        </a:xfrm>
      </p:grpSpPr>
      <p:sp>
        <p:nvSpPr>
          <p:cNvPr id="14" name="Google Shape;14;g707edb66cc_0_16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5" name="Google Shape;15;g707edb66cc_0_16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 name="Google Shape;16;g707edb66cc_0_16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7" name="Google Shape;17;g707edb66cc_0_16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8" name="Google Shape;18;g707edb66cc_0_16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extLst>
      <p:ext uri="{BB962C8B-B14F-4D97-AF65-F5344CB8AC3E}">
        <p14:creationId xmlns:p14="http://schemas.microsoft.com/office/powerpoint/2010/main" val="2983176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g707edb66cc_0_133"/>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4" name="Google Shape;24;g707edb66cc_0_133"/>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25" name="Google Shape;25;g707edb66cc_0_133"/>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g707edb66cc_0_137"/>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8" name="Google Shape;28;g707edb66cc_0_137"/>
          <p:cNvSpPr txBox="1">
            <a:spLocks noGrp="1"/>
          </p:cNvSpPr>
          <p:nvPr>
            <p:ph type="body" idx="1"/>
          </p:nvPr>
        </p:nvSpPr>
        <p:spPr>
          <a:xfrm>
            <a:off x="4156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29" name="Google Shape;29;g707edb66cc_0_137"/>
          <p:cNvSpPr txBox="1">
            <a:spLocks noGrp="1"/>
          </p:cNvSpPr>
          <p:nvPr>
            <p:ph type="body" idx="2"/>
          </p:nvPr>
        </p:nvSpPr>
        <p:spPr>
          <a:xfrm>
            <a:off x="64432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0" name="Google Shape;30;g707edb66cc_0_137"/>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g707edb66cc_0_142"/>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33" name="Google Shape;33;g707edb66cc_0_14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g707edb66cc_0_145"/>
          <p:cNvSpPr txBox="1">
            <a:spLocks noGrp="1"/>
          </p:cNvSpPr>
          <p:nvPr>
            <p:ph type="title"/>
          </p:nvPr>
        </p:nvSpPr>
        <p:spPr>
          <a:xfrm>
            <a:off x="415600" y="740800"/>
            <a:ext cx="3744000" cy="1007700"/>
          </a:xfrm>
          <a:prstGeom prst="rect">
            <a:avLst/>
          </a:prstGeom>
          <a:noFill/>
          <a:ln>
            <a:noFill/>
          </a:ln>
        </p:spPr>
        <p:txBody>
          <a:bodyPr spcFirstLastPara="1" wrap="square" lIns="121900" tIns="121900" rIns="121900" bIns="121900" anchor="b" anchorCtr="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36" name="Google Shape;36;g707edb66cc_0_145"/>
          <p:cNvSpPr txBox="1">
            <a:spLocks noGrp="1"/>
          </p:cNvSpPr>
          <p:nvPr>
            <p:ph type="body" idx="1"/>
          </p:nvPr>
        </p:nvSpPr>
        <p:spPr>
          <a:xfrm>
            <a:off x="415600" y="1852800"/>
            <a:ext cx="3744000" cy="4239300"/>
          </a:xfrm>
          <a:prstGeom prst="rect">
            <a:avLst/>
          </a:prstGeom>
          <a:noFill/>
          <a:ln>
            <a:noFill/>
          </a:ln>
        </p:spPr>
        <p:txBody>
          <a:bodyPr spcFirstLastPara="1" wrap="square" lIns="121900" tIns="121900" rIns="121900" bIns="121900" anchor="t" anchorCtr="0">
            <a:no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7" name="Google Shape;37;g707edb66cc_0_14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g707edb66cc_0_149"/>
          <p:cNvSpPr txBox="1">
            <a:spLocks noGrp="1"/>
          </p:cNvSpPr>
          <p:nvPr>
            <p:ph type="title"/>
          </p:nvPr>
        </p:nvSpPr>
        <p:spPr>
          <a:xfrm>
            <a:off x="653667" y="600200"/>
            <a:ext cx="8490300" cy="54543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a:endParaRPr/>
          </a:p>
        </p:txBody>
      </p:sp>
      <p:sp>
        <p:nvSpPr>
          <p:cNvPr id="40" name="Google Shape;40;g707edb66cc_0_149"/>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g707edb66cc_0_152"/>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g707edb66cc_0_152"/>
          <p:cNvSpPr txBox="1">
            <a:spLocks noGrp="1"/>
          </p:cNvSpPr>
          <p:nvPr>
            <p:ph type="title"/>
          </p:nvPr>
        </p:nvSpPr>
        <p:spPr>
          <a:xfrm>
            <a:off x="354000" y="1644233"/>
            <a:ext cx="5393700" cy="19764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44" name="Google Shape;44;g707edb66cc_0_152"/>
          <p:cNvSpPr txBox="1">
            <a:spLocks noGrp="1"/>
          </p:cNvSpPr>
          <p:nvPr>
            <p:ph type="subTitle" idx="1"/>
          </p:nvPr>
        </p:nvSpPr>
        <p:spPr>
          <a:xfrm>
            <a:off x="354000" y="3737433"/>
            <a:ext cx="5393700" cy="16467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5" name="Google Shape;45;g707edb66cc_0_152"/>
          <p:cNvSpPr txBox="1">
            <a:spLocks noGrp="1"/>
          </p:cNvSpPr>
          <p:nvPr>
            <p:ph type="body" idx="2"/>
          </p:nvPr>
        </p:nvSpPr>
        <p:spPr>
          <a:xfrm>
            <a:off x="6586000" y="965433"/>
            <a:ext cx="5115900" cy="4926900"/>
          </a:xfrm>
          <a:prstGeom prst="rect">
            <a:avLst/>
          </a:prstGeom>
          <a:noFill/>
          <a:ln>
            <a:noFill/>
          </a:ln>
        </p:spPr>
        <p:txBody>
          <a:bodyPr spcFirstLastPara="1" wrap="square" lIns="121900" tIns="121900" rIns="121900" bIns="121900" anchor="ctr"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46" name="Google Shape;46;g707edb66cc_0_15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
        <p:cNvGrpSpPr/>
        <p:nvPr/>
      </p:nvGrpSpPr>
      <p:grpSpPr>
        <a:xfrm>
          <a:off x="0" y="0"/>
          <a:ext cx="0" cy="0"/>
          <a:chOff x="0" y="0"/>
          <a:chExt cx="0" cy="0"/>
        </a:xfrm>
      </p:grpSpPr>
      <p:sp>
        <p:nvSpPr>
          <p:cNvPr id="48" name="Google Shape;48;g707edb66cc_0_158"/>
          <p:cNvSpPr txBox="1">
            <a:spLocks noGrp="1"/>
          </p:cNvSpPr>
          <p:nvPr>
            <p:ph type="body" idx="1"/>
          </p:nvPr>
        </p:nvSpPr>
        <p:spPr>
          <a:xfrm>
            <a:off x="415600" y="5640767"/>
            <a:ext cx="7998300" cy="806700"/>
          </a:xfrm>
          <a:prstGeom prst="rect">
            <a:avLst/>
          </a:prstGeom>
          <a:noFill/>
          <a:ln>
            <a:noFill/>
          </a:ln>
        </p:spPr>
        <p:txBody>
          <a:bodyPr spcFirstLastPara="1" wrap="square" lIns="121900" tIns="121900" rIns="121900" bIns="121900" anchor="ctr" anchorCtr="0">
            <a:noAutofit/>
          </a:bodyPr>
          <a:lstStyle>
            <a:lvl1pPr marL="457200" lvl="0" indent="-228600" algn="l">
              <a:lnSpc>
                <a:spcPct val="100000"/>
              </a:lnSpc>
              <a:spcBef>
                <a:spcPts val="0"/>
              </a:spcBef>
              <a:spcAft>
                <a:spcPts val="0"/>
              </a:spcAft>
              <a:buSzPts val="2400"/>
              <a:buNone/>
              <a:defRPr/>
            </a:lvl1pPr>
          </a:lstStyle>
          <a:p>
            <a:endParaRPr/>
          </a:p>
        </p:txBody>
      </p:sp>
      <p:sp>
        <p:nvSpPr>
          <p:cNvPr id="49" name="Google Shape;49;g707edb66cc_0_15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0"/>
        <p:cNvGrpSpPr/>
        <p:nvPr/>
      </p:nvGrpSpPr>
      <p:grpSpPr>
        <a:xfrm>
          <a:off x="0" y="0"/>
          <a:ext cx="0" cy="0"/>
          <a:chOff x="0" y="0"/>
          <a:chExt cx="0" cy="0"/>
        </a:xfrm>
      </p:grpSpPr>
      <p:sp>
        <p:nvSpPr>
          <p:cNvPr id="51" name="Google Shape;51;g707edb66cc_0_161"/>
          <p:cNvSpPr txBox="1">
            <a:spLocks noGrp="1"/>
          </p:cNvSpPr>
          <p:nvPr>
            <p:ph type="title" hasCustomPrompt="1"/>
          </p:nvPr>
        </p:nvSpPr>
        <p:spPr>
          <a:xfrm>
            <a:off x="415600" y="1474833"/>
            <a:ext cx="11360700" cy="26181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2" name="Google Shape;52;g707edb66cc_0_161"/>
          <p:cNvSpPr txBox="1">
            <a:spLocks noGrp="1"/>
          </p:cNvSpPr>
          <p:nvPr>
            <p:ph type="body" idx="1"/>
          </p:nvPr>
        </p:nvSpPr>
        <p:spPr>
          <a:xfrm>
            <a:off x="415600" y="4202967"/>
            <a:ext cx="11360700" cy="1734300"/>
          </a:xfrm>
          <a:prstGeom prst="rect">
            <a:avLst/>
          </a:prstGeom>
          <a:noFill/>
          <a:ln>
            <a:noFill/>
          </a:ln>
        </p:spPr>
        <p:txBody>
          <a:bodyPr spcFirstLastPara="1" wrap="square" lIns="121900" tIns="121900" rIns="121900" bIns="121900" anchor="t" anchorCtr="0">
            <a:noAutofit/>
          </a:bodyPr>
          <a:lstStyle>
            <a:lvl1pPr marL="457200" lvl="0" indent="-381000" algn="ctr">
              <a:lnSpc>
                <a:spcPct val="115000"/>
              </a:lnSpc>
              <a:spcBef>
                <a:spcPts val="0"/>
              </a:spcBef>
              <a:spcAft>
                <a:spcPts val="0"/>
              </a:spcAft>
              <a:buSzPts val="2400"/>
              <a:buChar char="●"/>
              <a:defRPr/>
            </a:lvl1pPr>
            <a:lvl2pPr marL="914400" lvl="1" indent="-349250" algn="ctr">
              <a:lnSpc>
                <a:spcPct val="115000"/>
              </a:lnSpc>
              <a:spcBef>
                <a:spcPts val="2100"/>
              </a:spcBef>
              <a:spcAft>
                <a:spcPts val="0"/>
              </a:spcAft>
              <a:buSzPts val="1900"/>
              <a:buChar char="○"/>
              <a:defRPr/>
            </a:lvl2pPr>
            <a:lvl3pPr marL="1371600" lvl="2" indent="-349250" algn="ctr">
              <a:lnSpc>
                <a:spcPct val="115000"/>
              </a:lnSpc>
              <a:spcBef>
                <a:spcPts val="2100"/>
              </a:spcBef>
              <a:spcAft>
                <a:spcPts val="0"/>
              </a:spcAft>
              <a:buSzPts val="1900"/>
              <a:buChar char="■"/>
              <a:defRPr/>
            </a:lvl3pPr>
            <a:lvl4pPr marL="1828800" lvl="3" indent="-349250" algn="ctr">
              <a:lnSpc>
                <a:spcPct val="115000"/>
              </a:lnSpc>
              <a:spcBef>
                <a:spcPts val="2100"/>
              </a:spcBef>
              <a:spcAft>
                <a:spcPts val="0"/>
              </a:spcAft>
              <a:buSzPts val="1900"/>
              <a:buChar char="●"/>
              <a:defRPr/>
            </a:lvl4pPr>
            <a:lvl5pPr marL="2286000" lvl="4" indent="-349250" algn="ctr">
              <a:lnSpc>
                <a:spcPct val="115000"/>
              </a:lnSpc>
              <a:spcBef>
                <a:spcPts val="2100"/>
              </a:spcBef>
              <a:spcAft>
                <a:spcPts val="0"/>
              </a:spcAft>
              <a:buSzPts val="1900"/>
              <a:buChar char="○"/>
              <a:defRPr/>
            </a:lvl5pPr>
            <a:lvl6pPr marL="2743200" lvl="5" indent="-349250" algn="ctr">
              <a:lnSpc>
                <a:spcPct val="115000"/>
              </a:lnSpc>
              <a:spcBef>
                <a:spcPts val="2100"/>
              </a:spcBef>
              <a:spcAft>
                <a:spcPts val="0"/>
              </a:spcAft>
              <a:buSzPts val="1900"/>
              <a:buChar char="■"/>
              <a:defRPr/>
            </a:lvl6pPr>
            <a:lvl7pPr marL="3200400" lvl="6" indent="-349250" algn="ctr">
              <a:lnSpc>
                <a:spcPct val="115000"/>
              </a:lnSpc>
              <a:spcBef>
                <a:spcPts val="2100"/>
              </a:spcBef>
              <a:spcAft>
                <a:spcPts val="0"/>
              </a:spcAft>
              <a:buSzPts val="1900"/>
              <a:buChar char="●"/>
              <a:defRPr/>
            </a:lvl7pPr>
            <a:lvl8pPr marL="3657600" lvl="7" indent="-349250" algn="ctr">
              <a:lnSpc>
                <a:spcPct val="115000"/>
              </a:lnSpc>
              <a:spcBef>
                <a:spcPts val="2100"/>
              </a:spcBef>
              <a:spcAft>
                <a:spcPts val="0"/>
              </a:spcAft>
              <a:buSzPts val="1900"/>
              <a:buChar char="○"/>
              <a:defRPr/>
            </a:lvl8pPr>
            <a:lvl9pPr marL="4114800" lvl="8" indent="-349250" algn="ctr">
              <a:lnSpc>
                <a:spcPct val="115000"/>
              </a:lnSpc>
              <a:spcBef>
                <a:spcPts val="2100"/>
              </a:spcBef>
              <a:spcAft>
                <a:spcPts val="2100"/>
              </a:spcAft>
              <a:buSzPts val="1900"/>
              <a:buChar char="■"/>
              <a:defRPr/>
            </a:lvl9pPr>
          </a:lstStyle>
          <a:p>
            <a:endParaRPr/>
          </a:p>
        </p:txBody>
      </p:sp>
      <p:sp>
        <p:nvSpPr>
          <p:cNvPr id="53" name="Google Shape;53;g707edb66cc_0_16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707edb66cc_0_122"/>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7" name="Google Shape;7;g707edb66cc_0_122"/>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marR="0" lvl="0" indent="-381000" algn="l" rtl="0">
              <a:lnSpc>
                <a:spcPct val="115000"/>
              </a:lnSpc>
              <a:spcBef>
                <a:spcPts val="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1pPr>
            <a:lvl2pPr marL="914400" marR="0" lvl="1"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2pPr>
            <a:lvl3pPr marL="1371600" marR="0" lvl="2"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3pPr>
            <a:lvl4pPr marL="1828800" marR="0" lvl="3"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4pPr>
            <a:lvl5pPr marL="2286000" marR="0" lvl="4"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5pPr>
            <a:lvl6pPr marL="2743200" marR="0" lvl="5"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6pPr>
            <a:lvl7pPr marL="3200400" marR="0" lvl="6"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7pPr>
            <a:lvl8pPr marL="3657600" marR="0" lvl="7"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8pPr>
            <a:lvl9pPr marL="4114800" marR="0" lvl="8" indent="-349250" algn="l" rtl="0">
              <a:lnSpc>
                <a:spcPct val="115000"/>
              </a:lnSpc>
              <a:spcBef>
                <a:spcPts val="2100"/>
              </a:spcBef>
              <a:spcAft>
                <a:spcPts val="2100"/>
              </a:spcAft>
              <a:buClr>
                <a:schemeClr val="dk2"/>
              </a:buClr>
              <a:buSzPts val="1900"/>
              <a:buFont typeface="Arial"/>
              <a:buChar char="■"/>
              <a:defRPr sz="1900" b="0" i="0" u="none" strike="noStrike" cap="none">
                <a:solidFill>
                  <a:schemeClr val="dk2"/>
                </a:solidFill>
                <a:latin typeface="Arial"/>
                <a:ea typeface="Arial"/>
                <a:cs typeface="Arial"/>
                <a:sym typeface="Arial"/>
              </a:defRPr>
            </a:lvl9pPr>
          </a:lstStyle>
          <a:p>
            <a:endParaRPr/>
          </a:p>
        </p:txBody>
      </p:sp>
      <p:sp>
        <p:nvSpPr>
          <p:cNvPr id="8" name="Google Shape;8;g707edb66cc_0_12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8.jpeg"/><Relationship Id="rId5" Type="http://schemas.openxmlformats.org/officeDocument/2006/relationships/image" Target="../media/image17.jp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8" Type="http://schemas.openxmlformats.org/officeDocument/2006/relationships/hyperlink" Target="https://www.eia.gov/outlooks/steo/report/electricity.php" TargetMode="External"/><Relationship Id="rId3" Type="http://schemas.openxmlformats.org/officeDocument/2006/relationships/hyperlink" Target="https://climate.weather.gc.ca/index_e.html" TargetMode="External"/><Relationship Id="rId7" Type="http://schemas.openxmlformats.org/officeDocument/2006/relationships/hyperlink" Target="https://www.relexsolutions.com/resources/measuring-forecast-accuracy/" TargetMode="External"/><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hyperlink" Target="https://towardsdatascience.com/" TargetMode="External"/><Relationship Id="rId5" Type="http://schemas.openxmlformats.org/officeDocument/2006/relationships/hyperlink" Target="https://www.prnewswire.com/news-releases/global-ai-in-energy-market-to-reach-7-78-billion-by-2024--300984256.html" TargetMode="External"/><Relationship Id="rId4" Type="http://schemas.openxmlformats.org/officeDocument/2006/relationships/hyperlink" Target="http://reports.ieso.ca/" TargetMode="External"/><Relationship Id="rId9" Type="http://schemas.openxmlformats.org/officeDocument/2006/relationships/hyperlink" Target="https://www.sciencedirect.com/topics/engineering/energy-forecastin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6.jpe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
          <p:cNvSpPr txBox="1">
            <a:spLocks noGrp="1"/>
          </p:cNvSpPr>
          <p:nvPr>
            <p:ph type="subTitle" idx="1"/>
          </p:nvPr>
        </p:nvSpPr>
        <p:spPr>
          <a:xfrm>
            <a:off x="742123" y="4605380"/>
            <a:ext cx="10455137" cy="1431235"/>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7F7F7F"/>
              </a:buClr>
              <a:buSzPts val="3200"/>
              <a:buFont typeface="Arial"/>
              <a:buNone/>
            </a:pPr>
            <a:r>
              <a:rPr lang="en-CA" sz="3200" dirty="0">
                <a:solidFill>
                  <a:srgbClr val="7F7F7F"/>
                </a:solidFill>
                <a:latin typeface="Roboto"/>
                <a:ea typeface="Roboto"/>
                <a:cs typeface="Roboto"/>
                <a:sym typeface="Roboto"/>
              </a:rPr>
              <a:t>Forecasting Regional Electrical Loading Using Feedforward Neural Networks </a:t>
            </a:r>
            <a:endParaRPr dirty="0">
              <a:latin typeface="Roboto"/>
              <a:ea typeface="Roboto"/>
              <a:cs typeface="Roboto"/>
              <a:sym typeface="Roboto"/>
            </a:endParaRPr>
          </a:p>
          <a:p>
            <a:pPr marL="0" marR="0" lvl="0" indent="0" algn="ctr" rtl="0">
              <a:lnSpc>
                <a:spcPct val="90000"/>
              </a:lnSpc>
              <a:spcBef>
                <a:spcPts val="1000"/>
              </a:spcBef>
              <a:spcAft>
                <a:spcPts val="0"/>
              </a:spcAft>
              <a:buClr>
                <a:srgbClr val="00468E"/>
              </a:buClr>
              <a:buSzPts val="3200"/>
              <a:buFont typeface="Arial"/>
              <a:buNone/>
            </a:pPr>
            <a:r>
              <a:rPr lang="en-CA" sz="3200" b="1" dirty="0">
                <a:solidFill>
                  <a:srgbClr val="3FA9EF"/>
                </a:solidFill>
                <a:latin typeface="Roboto"/>
                <a:ea typeface="Roboto"/>
                <a:cs typeface="Roboto"/>
                <a:sym typeface="Roboto"/>
              </a:rPr>
              <a:t>SMART Power </a:t>
            </a:r>
            <a:endParaRPr dirty="0">
              <a:solidFill>
                <a:srgbClr val="3FA9EF"/>
              </a:solidFill>
              <a:latin typeface="Roboto"/>
              <a:ea typeface="Roboto"/>
              <a:cs typeface="Roboto"/>
              <a:sym typeface="Roboto"/>
            </a:endParaRPr>
          </a:p>
        </p:txBody>
      </p:sp>
      <p:pic>
        <p:nvPicPr>
          <p:cNvPr id="62" name="Google Shape;62;p1"/>
          <p:cNvPicPr preferRelativeResize="0"/>
          <p:nvPr/>
        </p:nvPicPr>
        <p:blipFill rotWithShape="1">
          <a:blip r:embed="rId3">
            <a:alphaModFix/>
          </a:blip>
          <a:srcRect/>
          <a:stretch/>
        </p:blipFill>
        <p:spPr>
          <a:xfrm>
            <a:off x="0" y="0"/>
            <a:ext cx="12192000" cy="4457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8"/>
          <p:cNvSpPr txBox="1">
            <a:spLocks noGrp="1"/>
          </p:cNvSpPr>
          <p:nvPr>
            <p:ph type="title"/>
          </p:nvPr>
        </p:nvSpPr>
        <p:spPr>
          <a:xfrm>
            <a:off x="0" y="7318"/>
            <a:ext cx="12192000" cy="1325563"/>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400"/>
              <a:buFont typeface="Helvetica Neue"/>
              <a:buNone/>
            </a:pPr>
            <a:r>
              <a:rPr lang="en-CA" sz="4000">
                <a:solidFill>
                  <a:schemeClr val="lt1"/>
                </a:solidFill>
                <a:latin typeface="Roboto"/>
                <a:ea typeface="Roboto"/>
                <a:cs typeface="Roboto"/>
                <a:sym typeface="Roboto"/>
              </a:rPr>
              <a:t>TEAM PRESENTATION</a:t>
            </a:r>
            <a:endParaRPr sz="4000">
              <a:latin typeface="Roboto"/>
              <a:ea typeface="Roboto"/>
              <a:cs typeface="Roboto"/>
              <a:sym typeface="Roboto"/>
            </a:endParaRPr>
          </a:p>
        </p:txBody>
      </p:sp>
      <p:sp>
        <p:nvSpPr>
          <p:cNvPr id="125" name="Google Shape;125;p8"/>
          <p:cNvSpPr/>
          <p:nvPr/>
        </p:nvSpPr>
        <p:spPr>
          <a:xfrm>
            <a:off x="5977217" y="3244334"/>
            <a:ext cx="237566"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CA"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pic>
        <p:nvPicPr>
          <p:cNvPr id="126" name="Google Shape;126;p8" descr="http://nitewall.com/fr/images/default-profile.png"/>
          <p:cNvPicPr preferRelativeResize="0"/>
          <p:nvPr/>
        </p:nvPicPr>
        <p:blipFill rotWithShape="1">
          <a:blip r:embed="rId3">
            <a:alphaModFix/>
          </a:blip>
          <a:srcRect/>
          <a:stretch/>
        </p:blipFill>
        <p:spPr>
          <a:xfrm>
            <a:off x="1019970" y="1780956"/>
            <a:ext cx="1646313" cy="1648044"/>
          </a:xfrm>
          <a:prstGeom prst="ellipse">
            <a:avLst/>
          </a:prstGeom>
          <a:noFill/>
          <a:ln>
            <a:noFill/>
          </a:ln>
        </p:spPr>
      </p:pic>
      <p:pic>
        <p:nvPicPr>
          <p:cNvPr id="131" name="Google Shape;131;p8" descr="http://nitewall.com/fr/images/default-profile.png"/>
          <p:cNvPicPr preferRelativeResize="0"/>
          <p:nvPr/>
        </p:nvPicPr>
        <p:blipFill rotWithShape="1">
          <a:blip r:embed="rId3">
            <a:alphaModFix/>
          </a:blip>
          <a:srcRect/>
          <a:stretch/>
        </p:blipFill>
        <p:spPr>
          <a:xfrm>
            <a:off x="5119883" y="1868879"/>
            <a:ext cx="1646313" cy="1648044"/>
          </a:xfrm>
          <a:prstGeom prst="ellipse">
            <a:avLst/>
          </a:prstGeom>
          <a:noFill/>
          <a:ln>
            <a:noFill/>
          </a:ln>
        </p:spPr>
      </p:pic>
      <p:sp>
        <p:nvSpPr>
          <p:cNvPr id="13" name="Google Shape;127;p8">
            <a:extLst>
              <a:ext uri="{FF2B5EF4-FFF2-40B4-BE49-F238E27FC236}">
                <a16:creationId xmlns:a16="http://schemas.microsoft.com/office/drawing/2014/main" id="{7B624EA0-89B6-1B4C-8BA2-8792A99243D0}"/>
              </a:ext>
            </a:extLst>
          </p:cNvPr>
          <p:cNvSpPr txBox="1"/>
          <p:nvPr/>
        </p:nvSpPr>
        <p:spPr>
          <a:xfrm>
            <a:off x="5061489" y="3748178"/>
            <a:ext cx="1854216" cy="14129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Dheeraj</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dirty="0" err="1">
                <a:solidFill>
                  <a:srgbClr val="656E77"/>
                </a:solidFill>
                <a:latin typeface="Roboto"/>
                <a:ea typeface="Roboto"/>
                <a:cs typeface="Roboto"/>
                <a:sym typeface="Roboto"/>
              </a:rPr>
              <a:t>Ghangas</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23</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Honour’s Bachelor of Business Administration</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p:txBody>
      </p:sp>
      <p:sp>
        <p:nvSpPr>
          <p:cNvPr id="14" name="Google Shape;127;p8">
            <a:extLst>
              <a:ext uri="{FF2B5EF4-FFF2-40B4-BE49-F238E27FC236}">
                <a16:creationId xmlns:a16="http://schemas.microsoft.com/office/drawing/2014/main" id="{21EF9E2B-C7FD-974C-A698-3CF955799D0F}"/>
              </a:ext>
            </a:extLst>
          </p:cNvPr>
          <p:cNvSpPr txBox="1"/>
          <p:nvPr/>
        </p:nvSpPr>
        <p:spPr>
          <a:xfrm>
            <a:off x="961575" y="3748178"/>
            <a:ext cx="1763100" cy="228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Adam</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Dunn</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23</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Bachelor’s of Electrical Engineering</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p:txBody>
      </p:sp>
      <p:sp>
        <p:nvSpPr>
          <p:cNvPr id="15" name="Google Shape;127;p8">
            <a:extLst>
              <a:ext uri="{FF2B5EF4-FFF2-40B4-BE49-F238E27FC236}">
                <a16:creationId xmlns:a16="http://schemas.microsoft.com/office/drawing/2014/main" id="{A2C14337-046F-CA4C-92AE-6077729CBC36}"/>
              </a:ext>
            </a:extLst>
          </p:cNvPr>
          <p:cNvSpPr txBox="1"/>
          <p:nvPr/>
        </p:nvSpPr>
        <p:spPr>
          <a:xfrm>
            <a:off x="9161403" y="3692797"/>
            <a:ext cx="1763100" cy="228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Nathen</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Gay</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23</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algn="ctr">
              <a:buClr>
                <a:srgbClr val="656E77"/>
              </a:buClr>
              <a:buSzPts val="1200"/>
            </a:pPr>
            <a:r>
              <a:rPr lang="en-CA" sz="1200" dirty="0">
                <a:solidFill>
                  <a:srgbClr val="656E77"/>
                </a:solidFill>
                <a:latin typeface="Roboto"/>
                <a:ea typeface="Roboto"/>
                <a:cs typeface="Roboto"/>
                <a:sym typeface="Roboto"/>
              </a:rPr>
              <a:t>Honour’s Bachelor of Technology – Software Development</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sz="1200" b="0" i="0" u="none" strike="noStrike" cap="none" dirty="0">
              <a:solidFill>
                <a:srgbClr val="000000"/>
              </a:solidFill>
              <a:latin typeface="Roboto"/>
              <a:ea typeface="Roboto"/>
              <a:cs typeface="Roboto"/>
              <a:sym typeface="Roboto"/>
            </a:endParaRPr>
          </a:p>
        </p:txBody>
      </p:sp>
      <p:pic>
        <p:nvPicPr>
          <p:cNvPr id="3" name="Picture 2">
            <a:extLst>
              <a:ext uri="{FF2B5EF4-FFF2-40B4-BE49-F238E27FC236}">
                <a16:creationId xmlns:a16="http://schemas.microsoft.com/office/drawing/2014/main" id="{B6F06447-F939-4B62-8E85-AC3167BFCC84}"/>
              </a:ext>
            </a:extLst>
          </p:cNvPr>
          <p:cNvPicPr>
            <a:picLocks noChangeAspect="1"/>
          </p:cNvPicPr>
          <p:nvPr/>
        </p:nvPicPr>
        <p:blipFill rotWithShape="1">
          <a:blip r:embed="rId4"/>
          <a:srcRect t="2" r="1473" b="1471"/>
          <a:stretch/>
        </p:blipFill>
        <p:spPr>
          <a:xfrm>
            <a:off x="9215794" y="1848624"/>
            <a:ext cx="1763099" cy="1648044"/>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4" name="Picture 3">
            <a:extLst>
              <a:ext uri="{FF2B5EF4-FFF2-40B4-BE49-F238E27FC236}">
                <a16:creationId xmlns:a16="http://schemas.microsoft.com/office/drawing/2014/main" id="{7C87D34A-491D-485F-B676-68BEB198318B}"/>
              </a:ext>
            </a:extLst>
          </p:cNvPr>
          <p:cNvPicPr>
            <a:picLocks noChangeAspect="1"/>
          </p:cNvPicPr>
          <p:nvPr/>
        </p:nvPicPr>
        <p:blipFill>
          <a:blip r:embed="rId5"/>
          <a:stretch>
            <a:fillRect/>
          </a:stretch>
        </p:blipFill>
        <p:spPr>
          <a:xfrm>
            <a:off x="1034161" y="1684507"/>
            <a:ext cx="1617927" cy="1812161"/>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026" name="Picture 2" descr="Image result for tweet template">
            <a:extLst>
              <a:ext uri="{FF2B5EF4-FFF2-40B4-BE49-F238E27FC236}">
                <a16:creationId xmlns:a16="http://schemas.microsoft.com/office/drawing/2014/main" id="{88689799-A462-48D7-B1E7-5B1612E95F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62617" y="5009376"/>
            <a:ext cx="3454616" cy="18486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8017512-D924-4580-92C8-96E23132318E}"/>
              </a:ext>
            </a:extLst>
          </p:cNvPr>
          <p:cNvSpPr txBox="1"/>
          <p:nvPr/>
        </p:nvSpPr>
        <p:spPr>
          <a:xfrm>
            <a:off x="8934597" y="5503020"/>
            <a:ext cx="2491388" cy="784830"/>
          </a:xfrm>
          <a:prstGeom prst="rect">
            <a:avLst/>
          </a:prstGeom>
          <a:noFill/>
        </p:spPr>
        <p:txBody>
          <a:bodyPr wrap="none" rtlCol="0">
            <a:spAutoFit/>
          </a:bodyPr>
          <a:lstStyle/>
          <a:p>
            <a:r>
              <a:rPr lang="en-CA" sz="1100" dirty="0">
                <a:latin typeface="Roboto" panose="020B0604020202020204" charset="0"/>
                <a:ea typeface="Roboto" panose="020B0604020202020204" charset="0"/>
              </a:rPr>
              <a:t>Currently a student @</a:t>
            </a:r>
            <a:r>
              <a:rPr lang="en-CA" sz="1100" dirty="0" err="1">
                <a:latin typeface="Roboto" panose="020B0604020202020204" charset="0"/>
                <a:ea typeface="Roboto" panose="020B0604020202020204" charset="0"/>
              </a:rPr>
              <a:t>SenecaCollege</a:t>
            </a:r>
            <a:r>
              <a:rPr lang="en-CA" sz="1100" dirty="0">
                <a:latin typeface="Roboto" panose="020B0604020202020204" charset="0"/>
                <a:ea typeface="Roboto" panose="020B0604020202020204" charset="0"/>
              </a:rPr>
              <a:t>,</a:t>
            </a:r>
          </a:p>
          <a:p>
            <a:r>
              <a:rPr lang="en-CA" sz="1100" dirty="0">
                <a:latin typeface="Roboto" panose="020B0604020202020204" charset="0"/>
                <a:ea typeface="Roboto" panose="020B0604020202020204" charset="0"/>
              </a:rPr>
              <a:t>Interested in software development</a:t>
            </a:r>
          </a:p>
          <a:p>
            <a:r>
              <a:rPr lang="en-CA" sz="1100" dirty="0">
                <a:latin typeface="Roboto" panose="020B0604020202020204" charset="0"/>
                <a:ea typeface="Roboto" panose="020B0604020202020204" charset="0"/>
              </a:rPr>
              <a:t>Love to expand my knowledge in my </a:t>
            </a:r>
          </a:p>
          <a:p>
            <a:r>
              <a:rPr lang="en-CA" sz="1100" dirty="0">
                <a:latin typeface="Roboto" panose="020B0604020202020204" charset="0"/>
                <a:ea typeface="Roboto" panose="020B0604020202020204" charset="0"/>
              </a:rPr>
              <a:t>free time as well as play sports</a:t>
            </a:r>
            <a:r>
              <a:rPr lang="en-CA" sz="1200" dirty="0">
                <a:latin typeface="Roboto" panose="020B0604020202020204" charset="0"/>
                <a:ea typeface="Roboto" panose="020B0604020202020204" charset="0"/>
              </a:rPr>
              <a:t>.</a:t>
            </a:r>
          </a:p>
        </p:txBody>
      </p:sp>
      <p:pic>
        <p:nvPicPr>
          <p:cNvPr id="16" name="Picture 2" descr="Image result for tweet template">
            <a:extLst>
              <a:ext uri="{FF2B5EF4-FFF2-40B4-BE49-F238E27FC236}">
                <a16:creationId xmlns:a16="http://schemas.microsoft.com/office/drawing/2014/main" id="{C274A05B-7692-4938-86C0-B34C715D1A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268" y="5008765"/>
            <a:ext cx="3454616" cy="184862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8492292E-A50A-4A12-9256-7F0B826B99F4}"/>
              </a:ext>
            </a:extLst>
          </p:cNvPr>
          <p:cNvSpPr txBox="1"/>
          <p:nvPr/>
        </p:nvSpPr>
        <p:spPr>
          <a:xfrm>
            <a:off x="725248" y="5502409"/>
            <a:ext cx="2577247" cy="769441"/>
          </a:xfrm>
          <a:prstGeom prst="rect">
            <a:avLst/>
          </a:prstGeom>
          <a:noFill/>
        </p:spPr>
        <p:txBody>
          <a:bodyPr wrap="square" rtlCol="0">
            <a:spAutoFit/>
          </a:bodyPr>
          <a:lstStyle/>
          <a:p>
            <a:r>
              <a:rPr lang="en-CA" sz="1100" dirty="0">
                <a:latin typeface="Roboto" panose="020B0604020202020204" charset="0"/>
                <a:ea typeface="Roboto" panose="020B0604020202020204" charset="0"/>
              </a:rPr>
              <a:t>@</a:t>
            </a:r>
            <a:r>
              <a:rPr lang="en-CA" sz="1100" dirty="0" err="1">
                <a:latin typeface="Roboto" panose="020B0604020202020204" charset="0"/>
                <a:ea typeface="Roboto" panose="020B0604020202020204" charset="0"/>
              </a:rPr>
              <a:t>WesternU</a:t>
            </a:r>
            <a:r>
              <a:rPr lang="en-CA" sz="1100" dirty="0">
                <a:latin typeface="Roboto" panose="020B0604020202020204" charset="0"/>
                <a:ea typeface="Roboto" panose="020B0604020202020204" charset="0"/>
              </a:rPr>
              <a:t> alumni, SMART tech advocate, looking to leverage analytics for consumers. I get my tan from the glare on my monitors.</a:t>
            </a:r>
            <a:endParaRPr lang="en-CA" sz="1200" dirty="0">
              <a:latin typeface="Roboto" panose="020B0604020202020204" charset="0"/>
              <a:ea typeface="Roboto" panose="020B0604020202020204" charset="0"/>
            </a:endParaRPr>
          </a:p>
        </p:txBody>
      </p:sp>
      <p:pic>
        <p:nvPicPr>
          <p:cNvPr id="18" name="Picture 2" descr="Image result for tweet template">
            <a:extLst>
              <a:ext uri="{FF2B5EF4-FFF2-40B4-BE49-F238E27FC236}">
                <a16:creationId xmlns:a16="http://schemas.microsoft.com/office/drawing/2014/main" id="{9F809F1F-6BBD-4BF7-AAD8-4A32D823E7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5698" y="5002058"/>
            <a:ext cx="3454616" cy="18486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erson wearing a suit and tie smiling at the camera&#10;&#10;Description automatically generated">
            <a:extLst>
              <a:ext uri="{FF2B5EF4-FFF2-40B4-BE49-F238E27FC236}">
                <a16:creationId xmlns:a16="http://schemas.microsoft.com/office/drawing/2014/main" id="{F40F49E9-2BE8-419F-BA65-A9A91D463703}"/>
              </a:ext>
            </a:extLst>
          </p:cNvPr>
          <p:cNvPicPr>
            <a:picLocks noChangeAspect="1"/>
          </p:cNvPicPr>
          <p:nvPr/>
        </p:nvPicPr>
        <p:blipFill>
          <a:blip r:embed="rId7"/>
          <a:stretch>
            <a:fillRect/>
          </a:stretch>
        </p:blipFill>
        <p:spPr>
          <a:xfrm>
            <a:off x="4952177" y="1684507"/>
            <a:ext cx="1963528" cy="1832416"/>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20" name="TextBox 19">
            <a:extLst>
              <a:ext uri="{FF2B5EF4-FFF2-40B4-BE49-F238E27FC236}">
                <a16:creationId xmlns:a16="http://schemas.microsoft.com/office/drawing/2014/main" id="{F01B3A95-6E34-4EB9-88B0-5A7AECD0B37A}"/>
              </a:ext>
            </a:extLst>
          </p:cNvPr>
          <p:cNvSpPr txBox="1"/>
          <p:nvPr/>
        </p:nvSpPr>
        <p:spPr>
          <a:xfrm>
            <a:off x="4834008" y="5503020"/>
            <a:ext cx="2706190" cy="784830"/>
          </a:xfrm>
          <a:prstGeom prst="rect">
            <a:avLst/>
          </a:prstGeom>
          <a:noFill/>
        </p:spPr>
        <p:txBody>
          <a:bodyPr wrap="none" rtlCol="0">
            <a:spAutoFit/>
          </a:bodyPr>
          <a:lstStyle/>
          <a:p>
            <a:r>
              <a:rPr lang="en-CA" sz="1100" dirty="0">
                <a:latin typeface="Roboto" panose="020B0604020202020204" charset="0"/>
                <a:ea typeface="Roboto" panose="020B0604020202020204" charset="0"/>
              </a:rPr>
              <a:t>@Laurier Alumni, passionate about tech,</a:t>
            </a:r>
          </a:p>
          <a:p>
            <a:r>
              <a:rPr lang="en-CA" sz="1100" dirty="0">
                <a:latin typeface="Roboto" panose="020B0604020202020204" charset="0"/>
                <a:ea typeface="Roboto" panose="020B0604020202020204" charset="0"/>
              </a:rPr>
              <a:t>finance, politics and cars. Looking to </a:t>
            </a:r>
          </a:p>
          <a:p>
            <a:r>
              <a:rPr lang="en-CA" sz="1100" dirty="0">
                <a:latin typeface="Roboto" panose="020B0604020202020204" charset="0"/>
                <a:ea typeface="Roboto" panose="020B0604020202020204" charset="0"/>
              </a:rPr>
              <a:t>make a positive impact in my short time</a:t>
            </a:r>
          </a:p>
          <a:p>
            <a:r>
              <a:rPr lang="en-CA" sz="1100" dirty="0">
                <a:latin typeface="Roboto" panose="020B0604020202020204" charset="0"/>
                <a:ea typeface="Roboto" panose="020B0604020202020204" charset="0"/>
              </a:rPr>
              <a:t>on this planet (eventually Mars).</a:t>
            </a:r>
            <a:endParaRPr lang="en-CA" sz="1200" dirty="0">
              <a:latin typeface="Roboto" panose="020B0604020202020204" charset="0"/>
              <a:ea typeface="Roboto" panose="020B0604020202020204" charset="0"/>
            </a:endParaRPr>
          </a:p>
        </p:txBody>
      </p:sp>
    </p:spTree>
    <p:extLst>
      <p:ext uri="{BB962C8B-B14F-4D97-AF65-F5344CB8AC3E}">
        <p14:creationId xmlns:p14="http://schemas.microsoft.com/office/powerpoint/2010/main" val="4205031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7"/>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dirty="0">
                <a:solidFill>
                  <a:schemeClr val="lt1"/>
                </a:solidFill>
                <a:latin typeface="Roboto"/>
                <a:ea typeface="Roboto"/>
                <a:cs typeface="Roboto"/>
                <a:sym typeface="Roboto"/>
              </a:rPr>
              <a:t>Appendix</a:t>
            </a:r>
            <a:endParaRPr sz="4000" i="0" u="none" strike="noStrike" cap="none" dirty="0">
              <a:solidFill>
                <a:schemeClr val="lt1"/>
              </a:solidFill>
              <a:latin typeface="Roboto"/>
              <a:ea typeface="Roboto"/>
              <a:cs typeface="Roboto"/>
              <a:sym typeface="Roboto"/>
            </a:endParaRPr>
          </a:p>
        </p:txBody>
      </p:sp>
      <p:sp>
        <p:nvSpPr>
          <p:cNvPr id="118" name="Google Shape;118;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br>
              <a:rPr lang="en-CA" sz="2800" b="0" i="0" u="none" strike="noStrike" cap="none">
                <a:solidFill>
                  <a:schemeClr val="dk1"/>
                </a:solidFill>
                <a:latin typeface="Calibri"/>
                <a:ea typeface="Calibri"/>
                <a:cs typeface="Calibri"/>
                <a:sym typeface="Calibri"/>
              </a:rPr>
            </a:br>
            <a:br>
              <a:rPr lang="en-CA" sz="2800" b="0" i="0" u="none" strike="noStrike" cap="none">
                <a:solidFill>
                  <a:schemeClr val="dk1"/>
                </a:solidFill>
                <a:latin typeface="Calibri"/>
                <a:ea typeface="Calibri"/>
                <a:cs typeface="Calibri"/>
                <a:sym typeface="Calibri"/>
              </a:rPr>
            </a:br>
            <a:endParaRPr sz="2800" b="0" i="0" u="none" strike="noStrike" cap="none">
              <a:solidFill>
                <a:schemeClr val="dk1"/>
              </a:solidFill>
              <a:latin typeface="Calibri"/>
              <a:ea typeface="Calibri"/>
              <a:cs typeface="Calibri"/>
              <a:sym typeface="Calibri"/>
            </a:endParaRPr>
          </a:p>
        </p:txBody>
      </p:sp>
      <p:sp>
        <p:nvSpPr>
          <p:cNvPr id="2" name="TextBox 1">
            <a:extLst>
              <a:ext uri="{FF2B5EF4-FFF2-40B4-BE49-F238E27FC236}">
                <a16:creationId xmlns:a16="http://schemas.microsoft.com/office/drawing/2014/main" id="{A4D25892-1681-455E-96E1-08D1412A274F}"/>
              </a:ext>
            </a:extLst>
          </p:cNvPr>
          <p:cNvSpPr txBox="1"/>
          <p:nvPr/>
        </p:nvSpPr>
        <p:spPr>
          <a:xfrm>
            <a:off x="372862" y="1606858"/>
            <a:ext cx="11176987" cy="4585871"/>
          </a:xfrm>
          <a:prstGeom prst="rect">
            <a:avLst/>
          </a:prstGeom>
          <a:noFill/>
        </p:spPr>
        <p:txBody>
          <a:bodyPr wrap="square" rtlCol="0">
            <a:spAutoFit/>
          </a:bodyPr>
          <a:lstStyle/>
          <a:p>
            <a:pPr marL="342900" indent="-342900">
              <a:buFont typeface="+mj-lt"/>
              <a:buAutoNum type="alphaUcPeriod"/>
            </a:pPr>
            <a:r>
              <a:rPr lang="en-CA" u="sng" dirty="0">
                <a:latin typeface="Century Gothic" panose="020B0502020202020204" pitchFamily="34" charset="0"/>
                <a:hlinkClick r:id="rId3"/>
              </a:rPr>
              <a:t>https://climate.weather.gc.ca/index_e.html</a:t>
            </a:r>
            <a:endParaRPr lang="en-CA" dirty="0">
              <a:latin typeface="Century Gothic" panose="020B0502020202020204" pitchFamily="34" charset="0"/>
            </a:endParaRPr>
          </a:p>
          <a:p>
            <a:pPr marL="342900" indent="-342900">
              <a:buFont typeface="+mj-lt"/>
              <a:buAutoNum type="alphaUcPeriod"/>
            </a:pPr>
            <a:r>
              <a:rPr lang="en-CA" u="sng" dirty="0">
                <a:latin typeface="Century Gothic" panose="020B0502020202020204" pitchFamily="34" charset="0"/>
                <a:hlinkClick r:id="rId4"/>
              </a:rPr>
              <a:t>http://reports.ieso.ca/</a:t>
            </a:r>
            <a:endParaRPr lang="en-CA" u="sng" dirty="0">
              <a:latin typeface="Century Gothic" panose="020B0502020202020204" pitchFamily="34" charset="0"/>
            </a:endParaRPr>
          </a:p>
          <a:p>
            <a:pPr marL="342900" indent="-342900">
              <a:buFont typeface="+mj-lt"/>
              <a:buAutoNum type="alphaUcPeriod"/>
            </a:pPr>
            <a:r>
              <a:rPr lang="en-CA" u="sng" dirty="0">
                <a:latin typeface="Century Gothic" panose="020B0502020202020204" pitchFamily="34" charset="0"/>
                <a:hlinkClick r:id="rId5"/>
              </a:rPr>
              <a:t>https://www.prnewswire.com/news-releases/global-ai-in-energy-market-to-reach-7-78-billion-by-2024--300984256.html</a:t>
            </a:r>
            <a:endParaRPr lang="en-CA" dirty="0">
              <a:latin typeface="Century Gothic" panose="020B0502020202020204" pitchFamily="34" charset="0"/>
            </a:endParaRPr>
          </a:p>
          <a:p>
            <a:pPr marL="342900" indent="-342900">
              <a:buFont typeface="+mj-lt"/>
              <a:buAutoNum type="alphaUcPeriod"/>
            </a:pPr>
            <a:r>
              <a:rPr lang="en-CA" u="sng" dirty="0">
                <a:latin typeface="Century Gothic" panose="020B0502020202020204" pitchFamily="34" charset="0"/>
                <a:hlinkClick r:id="rId6"/>
              </a:rPr>
              <a:t>https://towardsdatascience.com/</a:t>
            </a:r>
            <a:endParaRPr lang="en-CA" dirty="0">
              <a:latin typeface="Century Gothic" panose="020B0502020202020204" pitchFamily="34" charset="0"/>
            </a:endParaRPr>
          </a:p>
          <a:p>
            <a:pPr marL="342900" indent="-342900">
              <a:buFont typeface="+mj-lt"/>
              <a:buAutoNum type="alphaUcPeriod"/>
            </a:pPr>
            <a:r>
              <a:rPr lang="en-CA" dirty="0">
                <a:latin typeface="Century Gothic" panose="020B0502020202020204" pitchFamily="34" charset="0"/>
              </a:rPr>
              <a:t>K. B. Sahay, S. </a:t>
            </a:r>
            <a:r>
              <a:rPr lang="en-CA" dirty="0" err="1">
                <a:latin typeface="Century Gothic" panose="020B0502020202020204" pitchFamily="34" charset="0"/>
              </a:rPr>
              <a:t>Sahu</a:t>
            </a:r>
            <a:r>
              <a:rPr lang="en-CA" dirty="0">
                <a:latin typeface="Century Gothic" panose="020B0502020202020204" pitchFamily="34" charset="0"/>
              </a:rPr>
              <a:t> and P. Singh, "Short-term load forecasting of Toronto Canada by using different ANN algorithms," </a:t>
            </a:r>
            <a:r>
              <a:rPr lang="en-CA" i="1" dirty="0">
                <a:latin typeface="Century Gothic" panose="020B0502020202020204" pitchFamily="34" charset="0"/>
              </a:rPr>
              <a:t>2016 IEEE 6th International Conference on Power Systems (ICPS)</a:t>
            </a:r>
            <a:r>
              <a:rPr lang="en-CA" dirty="0">
                <a:latin typeface="Century Gothic" panose="020B0502020202020204" pitchFamily="34" charset="0"/>
              </a:rPr>
              <a:t>, New Delhi, 2016, pp. 1-6.</a:t>
            </a:r>
          </a:p>
          <a:p>
            <a:pPr marL="342900" indent="-342900">
              <a:buFont typeface="+mj-lt"/>
              <a:buAutoNum type="alphaUcPeriod"/>
            </a:pPr>
            <a:r>
              <a:rPr lang="en-CA" dirty="0">
                <a:latin typeface="Century Gothic" panose="020B0502020202020204" pitchFamily="34" charset="0"/>
              </a:rPr>
              <a:t>Mahmoud Abbasi </a:t>
            </a:r>
            <a:r>
              <a:rPr lang="en-CA" dirty="0" err="1">
                <a:latin typeface="Century Gothic" panose="020B0502020202020204" pitchFamily="34" charset="0"/>
              </a:rPr>
              <a:t>Nokar</a:t>
            </a:r>
            <a:r>
              <a:rPr lang="en-CA" dirty="0">
                <a:latin typeface="Century Gothic" panose="020B0502020202020204" pitchFamily="34" charset="0"/>
              </a:rPr>
              <a:t>, Farzad </a:t>
            </a:r>
            <a:r>
              <a:rPr lang="en-CA" dirty="0" err="1">
                <a:latin typeface="Century Gothic" panose="020B0502020202020204" pitchFamily="34" charset="0"/>
              </a:rPr>
              <a:t>Tashtarian</a:t>
            </a:r>
            <a:r>
              <a:rPr lang="en-CA" dirty="0">
                <a:latin typeface="Century Gothic" panose="020B0502020202020204" pitchFamily="34" charset="0"/>
              </a:rPr>
              <a:t>, Mohammad Hossein </a:t>
            </a:r>
            <a:r>
              <a:rPr lang="en-CA" dirty="0" err="1">
                <a:latin typeface="Century Gothic" panose="020B0502020202020204" pitchFamily="34" charset="0"/>
              </a:rPr>
              <a:t>Yaghmaee</a:t>
            </a:r>
            <a:r>
              <a:rPr lang="en-CA" dirty="0">
                <a:latin typeface="Century Gothic" panose="020B0502020202020204" pitchFamily="34" charset="0"/>
              </a:rPr>
              <a:t> Moghaddam, "Residential power consumption forecasting in the smart grid using ANFIS system", </a:t>
            </a:r>
            <a:r>
              <a:rPr lang="en-CA" i="1" dirty="0">
                <a:latin typeface="Century Gothic" panose="020B0502020202020204" pitchFamily="34" charset="0"/>
              </a:rPr>
              <a:t>Computer and Knowledge Engineering (ICCKE) 2017 7th International Conference on</a:t>
            </a:r>
            <a:r>
              <a:rPr lang="en-CA" dirty="0">
                <a:latin typeface="Century Gothic" panose="020B0502020202020204" pitchFamily="34" charset="0"/>
              </a:rPr>
              <a:t>, pp. 111-118, 2017.</a:t>
            </a:r>
          </a:p>
          <a:p>
            <a:pPr marL="342900" indent="-342900">
              <a:buFont typeface="+mj-lt"/>
              <a:buAutoNum type="alphaUcPeriod"/>
            </a:pPr>
            <a:r>
              <a:rPr lang="en-CA" dirty="0">
                <a:latin typeface="Century Gothic" panose="020B0502020202020204" pitchFamily="34" charset="0"/>
              </a:rPr>
              <a:t>Savita </a:t>
            </a:r>
            <a:r>
              <a:rPr lang="en-CA" dirty="0" err="1">
                <a:latin typeface="Century Gothic" panose="020B0502020202020204" pitchFamily="34" charset="0"/>
              </a:rPr>
              <a:t>Pawar</a:t>
            </a:r>
            <a:r>
              <a:rPr lang="en-CA" dirty="0">
                <a:latin typeface="Century Gothic" panose="020B0502020202020204" pitchFamily="34" charset="0"/>
              </a:rPr>
              <a:t>, B. F. Momin, "Smart electricity meter data analytics: A brief review", </a:t>
            </a:r>
            <a:r>
              <a:rPr lang="en-CA" i="1" dirty="0">
                <a:latin typeface="Century Gothic" panose="020B0502020202020204" pitchFamily="34" charset="0"/>
              </a:rPr>
              <a:t>IEEE Region 10 Symposium (TENSYMP) 2017</a:t>
            </a:r>
            <a:r>
              <a:rPr lang="en-CA" dirty="0">
                <a:latin typeface="Century Gothic" panose="020B0502020202020204" pitchFamily="34" charset="0"/>
              </a:rPr>
              <a:t>, pp. 1-5, 2017</a:t>
            </a:r>
          </a:p>
          <a:p>
            <a:pPr marL="342900" indent="-342900">
              <a:buFont typeface="+mj-lt"/>
              <a:buAutoNum type="alphaUcPeriod"/>
            </a:pPr>
            <a:r>
              <a:rPr lang="en-CA" dirty="0" err="1">
                <a:latin typeface="Century Gothic" panose="020B0502020202020204" pitchFamily="34" charset="0"/>
              </a:rPr>
              <a:t>Kishan</a:t>
            </a:r>
            <a:r>
              <a:rPr lang="en-CA" dirty="0">
                <a:latin typeface="Century Gothic" panose="020B0502020202020204" pitchFamily="34" charset="0"/>
              </a:rPr>
              <a:t> Bhushan Sahay, Khushboo Singh, "Short-Term Price Forecasting by Using ANN Algorithms", </a:t>
            </a:r>
            <a:r>
              <a:rPr lang="en-CA" i="1" dirty="0">
                <a:latin typeface="Century Gothic" panose="020B0502020202020204" pitchFamily="34" charset="0"/>
              </a:rPr>
              <a:t>Electrical Engineering Congress (</a:t>
            </a:r>
            <a:r>
              <a:rPr lang="en-CA" i="1" dirty="0" err="1">
                <a:latin typeface="Century Gothic" panose="020B0502020202020204" pitchFamily="34" charset="0"/>
              </a:rPr>
              <a:t>iEECON</a:t>
            </a:r>
            <a:r>
              <a:rPr lang="en-CA" i="1" dirty="0">
                <a:latin typeface="Century Gothic" panose="020B0502020202020204" pitchFamily="34" charset="0"/>
              </a:rPr>
              <a:t>) 2018 International</a:t>
            </a:r>
            <a:r>
              <a:rPr lang="en-CA" dirty="0">
                <a:latin typeface="Century Gothic" panose="020B0502020202020204" pitchFamily="34" charset="0"/>
              </a:rPr>
              <a:t>, pp. 1-4, 2018.</a:t>
            </a:r>
          </a:p>
          <a:p>
            <a:pPr marL="342900" indent="-342900">
              <a:buFont typeface="+mj-lt"/>
              <a:buAutoNum type="alphaUcPeriod"/>
            </a:pPr>
            <a:r>
              <a:rPr lang="en-CA" dirty="0">
                <a:latin typeface="Century Gothic" panose="020B0502020202020204" pitchFamily="34" charset="0"/>
              </a:rPr>
              <a:t>S. Surender Reddy, "Bat algorithm-based back propagation approach for short-term load forecasting considering weather factors", </a:t>
            </a:r>
            <a:r>
              <a:rPr lang="en-CA" i="1" dirty="0">
                <a:latin typeface="Century Gothic" panose="020B0502020202020204" pitchFamily="34" charset="0"/>
              </a:rPr>
              <a:t>Electrical Engineering</a:t>
            </a:r>
            <a:r>
              <a:rPr lang="en-CA" dirty="0">
                <a:latin typeface="Century Gothic" panose="020B0502020202020204" pitchFamily="34" charset="0"/>
              </a:rPr>
              <a:t>, vol. 100, pp. 1297, 2018.</a:t>
            </a:r>
          </a:p>
          <a:p>
            <a:pPr marL="342900" indent="-342900">
              <a:buFont typeface="+mj-lt"/>
              <a:buAutoNum type="alphaUcPeriod"/>
            </a:pPr>
            <a:r>
              <a:rPr lang="en-CA" dirty="0">
                <a:latin typeface="Century Gothic" panose="020B0502020202020204" pitchFamily="34" charset="0"/>
              </a:rPr>
              <a:t>K. B. Sahay, N. Kumar and M. M. Tripathi, "Short-term load forecasting of Ontario Electricity Market by considering the effect of temperature," </a:t>
            </a:r>
            <a:r>
              <a:rPr lang="en-CA" i="1" dirty="0">
                <a:latin typeface="Century Gothic" panose="020B0502020202020204" pitchFamily="34" charset="0"/>
              </a:rPr>
              <a:t>2014 6th IEEE Power India International Conference (PIICON)</a:t>
            </a:r>
            <a:r>
              <a:rPr lang="en-CA" dirty="0">
                <a:latin typeface="Century Gothic" panose="020B0502020202020204" pitchFamily="34" charset="0"/>
              </a:rPr>
              <a:t>, Delhi, 2014, pp. 1-6.</a:t>
            </a:r>
          </a:p>
          <a:p>
            <a:pPr marL="342900" indent="-342900">
              <a:buFont typeface="+mj-lt"/>
              <a:buAutoNum type="alphaUcPeriod"/>
            </a:pPr>
            <a:r>
              <a:rPr lang="en-CA" u="sng" dirty="0">
                <a:latin typeface="Century Gothic" panose="020B0502020202020204" pitchFamily="34" charset="0"/>
                <a:hlinkClick r:id="rId7"/>
              </a:rPr>
              <a:t>https://www.relexsolutions.com/resources/measuring-forecast-accuracy/</a:t>
            </a:r>
            <a:endParaRPr lang="en-CA" dirty="0">
              <a:latin typeface="Century Gothic" panose="020B0502020202020204" pitchFamily="34" charset="0"/>
            </a:endParaRPr>
          </a:p>
          <a:p>
            <a:pPr marL="342900" indent="-342900">
              <a:buFont typeface="+mj-lt"/>
              <a:buAutoNum type="alphaUcPeriod"/>
            </a:pPr>
            <a:r>
              <a:rPr lang="en-CA" u="sng" dirty="0">
                <a:latin typeface="Century Gothic" panose="020B0502020202020204" pitchFamily="34" charset="0"/>
                <a:hlinkClick r:id="rId8"/>
              </a:rPr>
              <a:t>https://www.eia.gov/outlooks/steo/report/electricity.php</a:t>
            </a:r>
            <a:endParaRPr lang="en-CA" dirty="0">
              <a:latin typeface="Century Gothic" panose="020B0502020202020204" pitchFamily="34" charset="0"/>
            </a:endParaRPr>
          </a:p>
          <a:p>
            <a:pPr marL="342900" indent="-342900">
              <a:buFont typeface="+mj-lt"/>
              <a:buAutoNum type="alphaUcPeriod"/>
            </a:pPr>
            <a:r>
              <a:rPr lang="en-CA" u="sng" dirty="0">
                <a:latin typeface="Century Gothic" panose="020B0502020202020204" pitchFamily="34" charset="0"/>
                <a:hlinkClick r:id="rId9"/>
              </a:rPr>
              <a:t>https://www.sciencedirect.com/topics/engineering/energy-forecasting</a:t>
            </a:r>
            <a:endParaRPr lang="en-CA" dirty="0">
              <a:latin typeface="Century Gothic" panose="020B0502020202020204" pitchFamily="34" charset="0"/>
            </a:endParaRPr>
          </a:p>
          <a:p>
            <a:endParaRPr lang="en-CA" dirty="0"/>
          </a:p>
        </p:txBody>
      </p:sp>
    </p:spTree>
    <p:extLst>
      <p:ext uri="{BB962C8B-B14F-4D97-AF65-F5344CB8AC3E}">
        <p14:creationId xmlns:p14="http://schemas.microsoft.com/office/powerpoint/2010/main" val="894290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4000"/>
              <a:buNone/>
            </a:pPr>
            <a:r>
              <a:rPr lang="en-CA" sz="4000" dirty="0">
                <a:solidFill>
                  <a:schemeClr val="lt1"/>
                </a:solidFill>
                <a:latin typeface="Roboto"/>
                <a:ea typeface="Roboto"/>
                <a:cs typeface="Roboto"/>
                <a:sym typeface="Roboto"/>
              </a:rPr>
              <a:t>PROBLEM STATEMENT</a:t>
            </a:r>
            <a:endParaRPr dirty="0"/>
          </a:p>
        </p:txBody>
      </p:sp>
      <p:pic>
        <p:nvPicPr>
          <p:cNvPr id="2062" name="Picture 14" descr="Image result for electricity">
            <a:extLst>
              <a:ext uri="{FF2B5EF4-FFF2-40B4-BE49-F238E27FC236}">
                <a16:creationId xmlns:a16="http://schemas.microsoft.com/office/drawing/2014/main" id="{586906BE-D204-4FA5-8E5F-7DA6ECA1E6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5360" y="1343502"/>
            <a:ext cx="10106640" cy="551449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Image result for electricity">
            <a:extLst>
              <a:ext uri="{FF2B5EF4-FFF2-40B4-BE49-F238E27FC236}">
                <a16:creationId xmlns:a16="http://schemas.microsoft.com/office/drawing/2014/main" id="{C547CBEB-BC9F-473A-80E5-C36EAB761F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1962"/>
          <a:stretch/>
        </p:blipFill>
        <p:spPr bwMode="auto">
          <a:xfrm>
            <a:off x="0" y="1343501"/>
            <a:ext cx="5929745" cy="5514497"/>
          </a:xfrm>
          <a:prstGeom prst="rect">
            <a:avLst/>
          </a:prstGeom>
          <a:noFill/>
          <a:extLst>
            <a:ext uri="{909E8E84-426E-40DD-AFC4-6F175D3DCCD1}">
              <a14:hiddenFill xmlns:a14="http://schemas.microsoft.com/office/drawing/2010/main">
                <a:solidFill>
                  <a:srgbClr val="FFFFFF"/>
                </a:solidFill>
              </a14:hiddenFill>
            </a:ext>
          </a:extLst>
        </p:spPr>
      </p:pic>
      <p:sp>
        <p:nvSpPr>
          <p:cNvPr id="86" name="Google Shape;86;p4"/>
          <p:cNvSpPr txBox="1">
            <a:spLocks noGrp="1"/>
          </p:cNvSpPr>
          <p:nvPr>
            <p:ph type="body" idx="1"/>
          </p:nvPr>
        </p:nvSpPr>
        <p:spPr>
          <a:xfrm>
            <a:off x="0" y="1466177"/>
            <a:ext cx="6262257" cy="52024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endParaRPr lang="en-CA" sz="1800" dirty="0">
              <a:solidFill>
                <a:schemeClr val="bg1"/>
              </a:solidFill>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endParaRPr lang="en-CA" sz="1800" dirty="0">
              <a:solidFill>
                <a:schemeClr val="bg1"/>
              </a:solidFill>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endParaRPr lang="en-CA" sz="1800" dirty="0">
              <a:solidFill>
                <a:schemeClr val="bg1"/>
              </a:solidFill>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endParaRPr lang="en-CA" sz="1800" dirty="0">
              <a:solidFill>
                <a:schemeClr val="bg1"/>
              </a:solidFill>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r>
              <a:rPr lang="en-CA" sz="1800" dirty="0">
                <a:solidFill>
                  <a:schemeClr val="bg1"/>
                </a:solidFill>
                <a:latin typeface="Century Gothic" panose="020B0502020202020204" pitchFamily="34" charset="0"/>
              </a:rPr>
              <a:t>Ontario utilities should improve the power demand prediction accuracy and reliability by employing a more robust short term forecasting model. </a:t>
            </a:r>
          </a:p>
          <a:p>
            <a:pPr marL="0" marR="0" lvl="0" indent="0" algn="l" rtl="0">
              <a:lnSpc>
                <a:spcPct val="90000"/>
              </a:lnSpc>
              <a:spcBef>
                <a:spcPts val="0"/>
              </a:spcBef>
              <a:spcAft>
                <a:spcPts val="0"/>
              </a:spcAft>
              <a:buClr>
                <a:schemeClr val="dk1"/>
              </a:buClr>
              <a:buSzPts val="2800"/>
              <a:buFont typeface="Arial"/>
              <a:buNone/>
            </a:pPr>
            <a:endParaRPr lang="en-CA" sz="1800" dirty="0">
              <a:solidFill>
                <a:schemeClr val="bg1"/>
              </a:solidFill>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r>
              <a:rPr lang="en-CA" sz="1800" dirty="0">
                <a:solidFill>
                  <a:schemeClr val="bg1"/>
                </a:solidFill>
                <a:latin typeface="Century Gothic" panose="020B0502020202020204" pitchFamily="34" charset="0"/>
              </a:rPr>
              <a:t>The current methodology uses historical data such as temperature and customer loads but has difficulty estimating for fluctuations resulting from holidays, extreme weather or other force majeures. Inaccuracies in forecasts can cause surplus generation, asset investment risk and additional fees to the downstream customer.</a:t>
            </a:r>
          </a:p>
          <a:p>
            <a:pPr marL="0" marR="0" lvl="0" indent="0" algn="l" rtl="0">
              <a:lnSpc>
                <a:spcPct val="90000"/>
              </a:lnSpc>
              <a:spcBef>
                <a:spcPts val="0"/>
              </a:spcBef>
              <a:spcAft>
                <a:spcPts val="0"/>
              </a:spcAft>
              <a:buClr>
                <a:schemeClr val="dk1"/>
              </a:buClr>
              <a:buSzPts val="2800"/>
              <a:buFont typeface="Arial"/>
              <a:buNone/>
            </a:pPr>
            <a:endParaRPr lang="en-CA" sz="1800" dirty="0">
              <a:solidFill>
                <a:schemeClr val="bg1"/>
              </a:solidFill>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r>
              <a:rPr lang="en-CA" sz="1800" dirty="0">
                <a:solidFill>
                  <a:schemeClr val="bg1"/>
                </a:solidFill>
                <a:latin typeface="Century Gothic" panose="020B0502020202020204" pitchFamily="34" charset="0"/>
              </a:rPr>
              <a:t>By deploying a Machine Learning algorithm to the areas of load forecasting, it is possible to overcome the limitations of the previous method. </a:t>
            </a:r>
          </a:p>
          <a:p>
            <a:pPr marL="0" marR="0" lvl="0" indent="0" algn="l" rtl="0">
              <a:lnSpc>
                <a:spcPct val="90000"/>
              </a:lnSpc>
              <a:spcBef>
                <a:spcPts val="0"/>
              </a:spcBef>
              <a:spcAft>
                <a:spcPts val="0"/>
              </a:spcAft>
              <a:buClr>
                <a:schemeClr val="dk1"/>
              </a:buClr>
              <a:buSzPts val="2800"/>
              <a:buFont typeface="Arial"/>
              <a:buNone/>
            </a:pPr>
            <a:endParaRPr lang="en-CA" dirty="0"/>
          </a:p>
          <a:p>
            <a:pPr marL="0" marR="0" lvl="0" indent="0" algn="l" rtl="0">
              <a:lnSpc>
                <a:spcPct val="90000"/>
              </a:lnSpc>
              <a:spcBef>
                <a:spcPts val="0"/>
              </a:spcBef>
              <a:spcAft>
                <a:spcPts val="0"/>
              </a:spcAft>
              <a:buClr>
                <a:schemeClr val="dk1"/>
              </a:buClr>
              <a:buSzPts val="2800"/>
              <a:buFont typeface="Arial"/>
              <a:buNone/>
            </a:pPr>
            <a:endParaRPr lang="en-CA" dirty="0"/>
          </a:p>
          <a:p>
            <a:pPr marL="0" marR="0" lvl="0" indent="0" algn="l" rtl="0">
              <a:lnSpc>
                <a:spcPct val="90000"/>
              </a:lnSpc>
              <a:spcBef>
                <a:spcPts val="0"/>
              </a:spcBef>
              <a:spcAft>
                <a:spcPts val="0"/>
              </a:spcAft>
              <a:buClr>
                <a:schemeClr val="dk1"/>
              </a:buClr>
              <a:buSzPts val="2800"/>
              <a:buFont typeface="Arial"/>
              <a:buNone/>
            </a:pPr>
            <a:endParaRPr lang="en-CA" sz="2800"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2800"/>
              <a:buFont typeface="Arial"/>
              <a:buNone/>
            </a:pPr>
            <a:br>
              <a:rPr lang="en-CA" sz="2800" b="0" i="0" u="none" strike="noStrike" cap="none" dirty="0">
                <a:solidFill>
                  <a:schemeClr val="dk1"/>
                </a:solidFill>
                <a:latin typeface="Calibri"/>
                <a:ea typeface="Calibri"/>
                <a:cs typeface="Calibri"/>
                <a:sym typeface="Calibri"/>
              </a:rPr>
            </a:b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08946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9"/>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a:solidFill>
                  <a:schemeClr val="lt1"/>
                </a:solidFill>
                <a:latin typeface="Roboto"/>
                <a:ea typeface="Roboto"/>
                <a:cs typeface="Roboto"/>
                <a:sym typeface="Roboto"/>
              </a:rPr>
              <a:t>DESCRIPTION OF SOLUTION</a:t>
            </a:r>
            <a:endParaRPr sz="4000" i="0" u="none" strike="noStrike" cap="none">
              <a:solidFill>
                <a:schemeClr val="lt1"/>
              </a:solidFill>
              <a:latin typeface="Roboto"/>
              <a:ea typeface="Roboto"/>
              <a:cs typeface="Roboto"/>
              <a:sym typeface="Roboto"/>
            </a:endParaRPr>
          </a:p>
        </p:txBody>
      </p:sp>
      <p:sp>
        <p:nvSpPr>
          <p:cNvPr id="93" name="Google Shape;93;p9"/>
          <p:cNvSpPr txBox="1">
            <a:spLocks noGrp="1"/>
          </p:cNvSpPr>
          <p:nvPr>
            <p:ph type="body" idx="1"/>
          </p:nvPr>
        </p:nvSpPr>
        <p:spPr>
          <a:xfrm>
            <a:off x="79899" y="1411551"/>
            <a:ext cx="11631809" cy="183041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CA" b="0" i="0" u="none" strike="noStrike" cap="none" dirty="0">
                <a:solidFill>
                  <a:schemeClr val="dk1"/>
                </a:solidFill>
                <a:latin typeface="Century Gothic" panose="020B0502020202020204" pitchFamily="34" charset="0"/>
                <a:sym typeface="Calibri"/>
              </a:rPr>
              <a:t>How will it improve forecasting</a:t>
            </a:r>
            <a:r>
              <a:rPr lang="en-CA" b="0" i="0" u="none" strike="noStrike" cap="none" dirty="0">
                <a:solidFill>
                  <a:schemeClr val="dk1"/>
                </a:solidFill>
                <a:latin typeface="+mn-lt"/>
                <a:sym typeface="Calibri"/>
              </a:rPr>
              <a:t>?</a:t>
            </a:r>
          </a:p>
          <a:p>
            <a:pPr marL="0" marR="0" lvl="0" indent="0" algn="l" rtl="0">
              <a:lnSpc>
                <a:spcPct val="90000"/>
              </a:lnSpc>
              <a:spcBef>
                <a:spcPts val="0"/>
              </a:spcBef>
              <a:spcAft>
                <a:spcPts val="0"/>
              </a:spcAft>
              <a:buClr>
                <a:schemeClr val="dk1"/>
              </a:buClr>
              <a:buSzPts val="2800"/>
              <a:buFont typeface="Arial"/>
              <a:buNone/>
            </a:pPr>
            <a:r>
              <a:rPr lang="en-CA" sz="1400" b="0" i="0" u="none" strike="noStrike" cap="none" dirty="0">
                <a:solidFill>
                  <a:schemeClr val="dk1"/>
                </a:solidFill>
                <a:latin typeface="Century Gothic" panose="020B0502020202020204" pitchFamily="34" charset="0"/>
                <a:sym typeface="Calibri"/>
              </a:rPr>
              <a:t>Using an artificial neural network model can create a matrix of inputs from real historical data to train from. This implementation uses past electrical loads from Toronto, Ottawa and the Bruce Peninsula, to capture the customer trends from 2013-2020. The factors affecting electrical demand are primarily weather and time of day, causing the fluctuations seen in lighting or heating. The model will use hourly climate data {temperature, dew point, relative humidity, wind speed} specific to each region to better forecast customer load in short term forecasting. The neural network will train on 70% of the dataset and test on the remaining 30% to its proven accuracy and reliability. Its effectiveness can also be compared with the forecasted demand proved by corporations in Ontario such as the IESO and Local Distribution Companies.</a:t>
            </a:r>
          </a:p>
          <a:p>
            <a:pPr marL="0" indent="0">
              <a:spcBef>
                <a:spcPts val="0"/>
              </a:spcBef>
              <a:buNone/>
            </a:pPr>
            <a:endParaRPr lang="en-CA" sz="2400" dirty="0"/>
          </a:p>
          <a:p>
            <a:pPr marL="0" indent="0">
              <a:spcBef>
                <a:spcPts val="0"/>
              </a:spcBef>
              <a:buNone/>
            </a:pP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pic>
        <p:nvPicPr>
          <p:cNvPr id="4" name="Picture 2" descr="Image result for load forecasting graphics">
            <a:extLst>
              <a:ext uri="{FF2B5EF4-FFF2-40B4-BE49-F238E27FC236}">
                <a16:creationId xmlns:a16="http://schemas.microsoft.com/office/drawing/2014/main" id="{0EEE3C6E-D379-461F-A2F9-5C8E748D59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7283" y="3062797"/>
            <a:ext cx="5228310" cy="33179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A05A2C7-0E79-49D9-855E-F57764479E11}"/>
              </a:ext>
            </a:extLst>
          </p:cNvPr>
          <p:cNvSpPr txBox="1"/>
          <p:nvPr/>
        </p:nvSpPr>
        <p:spPr>
          <a:xfrm>
            <a:off x="0" y="3241965"/>
            <a:ext cx="6751782" cy="4010329"/>
          </a:xfrm>
          <a:prstGeom prst="rect">
            <a:avLst/>
          </a:prstGeom>
          <a:noFill/>
        </p:spPr>
        <p:txBody>
          <a:bodyPr wrap="square" rtlCol="0">
            <a:spAutoFit/>
          </a:bodyPr>
          <a:lstStyle/>
          <a:p>
            <a:r>
              <a:rPr lang="en-CA" sz="2800" dirty="0">
                <a:latin typeface="Century Gothic" panose="020B0502020202020204" pitchFamily="34" charset="0"/>
              </a:rPr>
              <a:t>What Makes it Achievable</a:t>
            </a:r>
            <a:r>
              <a:rPr lang="en-CA" sz="2800" dirty="0"/>
              <a:t>?</a:t>
            </a:r>
          </a:p>
          <a:p>
            <a:r>
              <a:rPr lang="en-CA" sz="1200" dirty="0">
                <a:latin typeface="Century Gothic" panose="020B0502020202020204" pitchFamily="34" charset="0"/>
              </a:rPr>
              <a:t>This is a feasible solution because it capitalizes on the large, sustainable, and reliable training dataset available for weather and past electrical demand that is specific to each region. It is an increasingly accurate predictor for Short Term Load Forecasting due to the inherent ability of machine learning techniques to handle nonlinear functions due to their high degree of computational power, generating a robust solution. All data is sourced from government websites, carrying high reliability and can be expected to continue outputting statistics in the immediate future.</a:t>
            </a:r>
          </a:p>
          <a:p>
            <a:r>
              <a:rPr lang="en-CA" sz="2800" dirty="0">
                <a:latin typeface="Century Gothic" panose="020B0502020202020204" pitchFamily="34" charset="0"/>
              </a:rPr>
              <a:t>What Makes it Unique</a:t>
            </a:r>
            <a:r>
              <a:rPr lang="en-CA" sz="2800" dirty="0"/>
              <a:t>?</a:t>
            </a:r>
          </a:p>
          <a:p>
            <a:r>
              <a:rPr lang="en-CA" sz="1200" dirty="0">
                <a:latin typeface="Century Gothic" panose="020B0502020202020204" pitchFamily="34" charset="0"/>
              </a:rPr>
              <a:t>This solution includes large, medium and small load profiles to scale the model to unique grids sizes. This makes it translatable for use in future smart grids, where arbitrary regions can temporarily become disconnected from the main electrical grid and must rely on distributed generation. </a:t>
            </a:r>
          </a:p>
          <a:p>
            <a:r>
              <a:rPr lang="en-CA" sz="1200" dirty="0">
                <a:latin typeface="Century Gothic" panose="020B0502020202020204" pitchFamily="34" charset="0"/>
              </a:rPr>
              <a:t>The climate dataset used includes a variety of factors that have been linked to affect customer demand and have been neglected in previous model iterations due to complexity of data size.</a:t>
            </a:r>
          </a:p>
          <a:p>
            <a:pPr lvl="0">
              <a:lnSpc>
                <a:spcPct val="90000"/>
              </a:lnSpc>
              <a:buClr>
                <a:schemeClr val="dk1"/>
              </a:buClr>
              <a:buSzPts val="2800"/>
            </a:pPr>
            <a:br>
              <a:rPr lang="en-CA" sz="2000" dirty="0">
                <a:solidFill>
                  <a:schemeClr val="dk1"/>
                </a:solidFill>
                <a:latin typeface="Calibri"/>
                <a:ea typeface="Calibri"/>
                <a:cs typeface="Calibri"/>
                <a:sym typeface="Calibri"/>
              </a:rPr>
            </a:br>
            <a:endParaRPr lang="en-CA" dirty="0"/>
          </a:p>
        </p:txBody>
      </p:sp>
    </p:spTree>
    <p:extLst>
      <p:ext uri="{BB962C8B-B14F-4D97-AF65-F5344CB8AC3E}">
        <p14:creationId xmlns:p14="http://schemas.microsoft.com/office/powerpoint/2010/main" val="2446195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0" y="1"/>
            <a:ext cx="12192000" cy="1343818"/>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Helvetica Neue"/>
              <a:buNone/>
            </a:pPr>
            <a:r>
              <a:rPr lang="en-CA" sz="4000">
                <a:solidFill>
                  <a:schemeClr val="lt1"/>
                </a:solidFill>
                <a:latin typeface="Roboto"/>
                <a:ea typeface="Roboto"/>
                <a:cs typeface="Roboto"/>
                <a:sym typeface="Roboto"/>
              </a:rPr>
              <a:t>TARGET </a:t>
            </a:r>
            <a:endParaRPr sz="4000" i="0" u="none" strike="noStrike" cap="none">
              <a:solidFill>
                <a:schemeClr val="lt1"/>
              </a:solidFill>
              <a:latin typeface="Roboto"/>
              <a:ea typeface="Roboto"/>
              <a:cs typeface="Roboto"/>
              <a:sym typeface="Roboto"/>
            </a:endParaRPr>
          </a:p>
        </p:txBody>
      </p:sp>
      <p:sp>
        <p:nvSpPr>
          <p:cNvPr id="100" name="Google Shape;100;p5"/>
          <p:cNvSpPr txBox="1"/>
          <p:nvPr/>
        </p:nvSpPr>
        <p:spPr>
          <a:xfrm>
            <a:off x="308113" y="1520824"/>
            <a:ext cx="11685104" cy="5190693"/>
          </a:xfrm>
          <a:prstGeom prst="rect">
            <a:avLst/>
          </a:prstGeom>
          <a:noFill/>
          <a:ln>
            <a:noFill/>
          </a:ln>
        </p:spPr>
        <p:txBody>
          <a:bodyPr spcFirstLastPara="1" wrap="square" lIns="91425" tIns="45700" rIns="91425" bIns="45700" anchor="t" anchorCtr="0">
            <a:noAutofit/>
          </a:bodyPr>
          <a:lstStyle/>
          <a:p>
            <a:pPr lvl="0">
              <a:lnSpc>
                <a:spcPct val="90000"/>
              </a:lnSpc>
              <a:buSzPts val="2800"/>
            </a:pPr>
            <a:r>
              <a:rPr lang="en-CA" sz="2800" dirty="0">
                <a:latin typeface="Century Gothic" panose="020B0502020202020204" pitchFamily="34" charset="0"/>
                <a:sym typeface="Calibri"/>
              </a:rPr>
              <a:t>Who’s your target market</a:t>
            </a:r>
            <a:r>
              <a:rPr lang="en-CA" sz="2800" dirty="0">
                <a:sym typeface="Calibri"/>
              </a:rPr>
              <a:t>?</a:t>
            </a:r>
          </a:p>
          <a:p>
            <a:pPr lvl="0">
              <a:lnSpc>
                <a:spcPct val="90000"/>
              </a:lnSpc>
              <a:buSzPts val="2800"/>
            </a:pPr>
            <a:r>
              <a:rPr lang="en-CA" sz="1600" dirty="0">
                <a:latin typeface="Century Gothic" panose="020B0502020202020204" pitchFamily="34" charset="0"/>
                <a:sym typeface="Calibri"/>
              </a:rPr>
              <a:t>The target market for this type of demand forecasting is targeted to companies in the electrical utility industry in Ontario, but can be scaled to other regions with growth. The primary candidate would be the crown corporate, IESO, who is responsible for operating the electricity market for Ontario. Secondary targets are licensed energy retailers in the natural gas, renewables and nuclear power industries. This data would be marketable because load forecasts provide insight for workforce hiring, equipment maintenance scheduling and to reduce overgeneration.  </a:t>
            </a:r>
          </a:p>
          <a:p>
            <a:pPr lvl="0">
              <a:lnSpc>
                <a:spcPct val="90000"/>
              </a:lnSpc>
              <a:buSzPts val="2800"/>
            </a:pPr>
            <a:endParaRPr lang="en-CA" sz="1800" dirty="0">
              <a:latin typeface="Century Gothic" panose="020B0502020202020204" pitchFamily="34" charset="0"/>
              <a:sym typeface="Calibri"/>
            </a:endParaRPr>
          </a:p>
          <a:p>
            <a:pPr lvl="0">
              <a:lnSpc>
                <a:spcPct val="90000"/>
              </a:lnSpc>
              <a:buSzPts val="2800"/>
            </a:pPr>
            <a:r>
              <a:rPr lang="en-CA" sz="2800" dirty="0">
                <a:latin typeface="Century Gothic" panose="020B0502020202020204" pitchFamily="34" charset="0"/>
                <a:sym typeface="Calibri"/>
              </a:rPr>
              <a:t>What’s the size of the target market</a:t>
            </a:r>
            <a:r>
              <a:rPr lang="en-CA" sz="2800" dirty="0">
                <a:sym typeface="Calibri"/>
              </a:rPr>
              <a:t>?</a:t>
            </a:r>
          </a:p>
          <a:p>
            <a:pPr lvl="0">
              <a:lnSpc>
                <a:spcPct val="90000"/>
              </a:lnSpc>
              <a:buSzPts val="2800"/>
            </a:pPr>
            <a:r>
              <a:rPr lang="en-CA" sz="1600" dirty="0">
                <a:latin typeface="Century Gothic" panose="020B0502020202020204" pitchFamily="34" charset="0"/>
                <a:sym typeface="Calibri"/>
              </a:rPr>
              <a:t>In the past, system operators have benefited from $2 – 4 million in immediate cost savings from improving their electrical demand forecasting. The cascading effect from integration cost savings and improved asset management could add $100 – 200k to the market size. </a:t>
            </a:r>
          </a:p>
          <a:p>
            <a:pPr lvl="0">
              <a:lnSpc>
                <a:spcPct val="90000"/>
              </a:lnSpc>
              <a:buSzPts val="2800"/>
            </a:pPr>
            <a:endParaRPr lang="en-CA" sz="1600" dirty="0">
              <a:latin typeface="Century Gothic" panose="020B0502020202020204" pitchFamily="34" charset="0"/>
              <a:sym typeface="Calibri"/>
            </a:endParaRPr>
          </a:p>
          <a:p>
            <a:pPr lvl="0">
              <a:lnSpc>
                <a:spcPct val="90000"/>
              </a:lnSpc>
              <a:buSzPts val="2800"/>
            </a:pPr>
            <a:r>
              <a:rPr lang="en-CA" sz="1600" dirty="0">
                <a:latin typeface="Century Gothic" panose="020B0502020202020204" pitchFamily="34" charset="0"/>
                <a:sym typeface="Calibri"/>
              </a:rPr>
              <a:t>An estimated initial market size could be between $100k - $500k with the introduction of the IESO as the primary customer. This size is expected to grow with the addition of forecasting new regions as well as extending the service to Licensed Active Retailer customer base. </a:t>
            </a:r>
          </a:p>
          <a:p>
            <a:pPr lvl="0">
              <a:lnSpc>
                <a:spcPct val="90000"/>
              </a:lnSpc>
              <a:buSzPts val="2800"/>
            </a:pPr>
            <a:endParaRPr lang="en-CA" sz="1600" dirty="0">
              <a:latin typeface="Century Gothic" panose="020B0502020202020204" pitchFamily="34" charset="0"/>
              <a:sym typeface="Calibri"/>
            </a:endParaRPr>
          </a:p>
          <a:p>
            <a:pPr lvl="0">
              <a:lnSpc>
                <a:spcPct val="90000"/>
              </a:lnSpc>
              <a:buSzPts val="2800"/>
            </a:pPr>
            <a:r>
              <a:rPr lang="en-CA" sz="1600" dirty="0">
                <a:latin typeface="Century Gothic" panose="020B0502020202020204" pitchFamily="34" charset="0"/>
                <a:sym typeface="Calibri"/>
              </a:rPr>
              <a:t>This particular stream is relatively small, as the global AI market is expected to reach $7.78B by 2024.</a:t>
            </a:r>
          </a:p>
          <a:p>
            <a:pPr lvl="0">
              <a:lnSpc>
                <a:spcPct val="90000"/>
              </a:lnSpc>
              <a:buSzPts val="2800"/>
            </a:pPr>
            <a:endParaRPr lang="en-CA" sz="1800" dirty="0">
              <a:latin typeface="Century Gothic" panose="020B0502020202020204" pitchFamily="34" charset="0"/>
              <a:sym typeface="Calibri"/>
            </a:endParaRPr>
          </a:p>
        </p:txBody>
      </p:sp>
      <p:pic>
        <p:nvPicPr>
          <p:cNvPr id="1026" name="Picture 2" descr="Image result for IESO">
            <a:extLst>
              <a:ext uri="{FF2B5EF4-FFF2-40B4-BE49-F238E27FC236}">
                <a16:creationId xmlns:a16="http://schemas.microsoft.com/office/drawing/2014/main" id="{1C17D806-D1B0-44CA-9027-B06D14ABA0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0942" y="5872409"/>
            <a:ext cx="2165297" cy="7771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London Hydro">
            <a:extLst>
              <a:ext uri="{FF2B5EF4-FFF2-40B4-BE49-F238E27FC236}">
                <a16:creationId xmlns:a16="http://schemas.microsoft.com/office/drawing/2014/main" id="{C895576C-E543-4F43-A558-A8E2602EE7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3808" y="5810435"/>
            <a:ext cx="849097" cy="9010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canada energy wholesalers ltd">
            <a:extLst>
              <a:ext uri="{FF2B5EF4-FFF2-40B4-BE49-F238E27FC236}">
                <a16:creationId xmlns:a16="http://schemas.microsoft.com/office/drawing/2014/main" id="{3E2B77F3-141F-46A1-A89A-74BC960B49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903" y="6079543"/>
            <a:ext cx="1978160" cy="486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542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g707edb66cc_0_174"/>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Helvetica Neue"/>
              <a:buNone/>
            </a:pPr>
            <a:r>
              <a:rPr lang="en-CA" sz="4000">
                <a:solidFill>
                  <a:schemeClr val="lt1"/>
                </a:solidFill>
                <a:latin typeface="Roboto"/>
                <a:ea typeface="Roboto"/>
                <a:cs typeface="Roboto"/>
                <a:sym typeface="Roboto"/>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BUSINESS MODEL </a:t>
            </a:r>
            <a:endParaRPr sz="4000" i="0" u="none" strike="noStrike" cap="none">
              <a:solidFill>
                <a:schemeClr val="lt1"/>
              </a:solidFill>
              <a:latin typeface="Roboto"/>
              <a:ea typeface="Roboto"/>
              <a:cs typeface="Roboto"/>
              <a:sym typeface="Roboto"/>
            </a:endParaRPr>
          </a:p>
        </p:txBody>
      </p:sp>
      <p:pic>
        <p:nvPicPr>
          <p:cNvPr id="1028" name="Picture 4">
            <a:extLst>
              <a:ext uri="{FF2B5EF4-FFF2-40B4-BE49-F238E27FC236}">
                <a16:creationId xmlns:a16="http://schemas.microsoft.com/office/drawing/2014/main" id="{4695C0F4-46D7-4E54-8935-921079619F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1359" y="1343701"/>
            <a:ext cx="7170013" cy="5292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489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6"/>
          <p:cNvSpPr txBox="1">
            <a:spLocks noGrp="1"/>
          </p:cNvSpPr>
          <p:nvPr>
            <p:ph type="title"/>
          </p:nvPr>
        </p:nvSpPr>
        <p:spPr>
          <a:xfrm>
            <a:off x="0" y="0"/>
            <a:ext cx="12192000" cy="1343818"/>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Arial"/>
              <a:buNone/>
            </a:pPr>
            <a:r>
              <a:rPr lang="en-CA" sz="4000">
                <a:solidFill>
                  <a:schemeClr val="lt1"/>
                </a:solidFill>
                <a:latin typeface="Roboto"/>
                <a:ea typeface="Roboto"/>
                <a:cs typeface="Roboto"/>
                <a:sym typeface="Roboto"/>
              </a:rPr>
              <a:t>SOLUTION’S ARCHITECTURE</a:t>
            </a:r>
            <a:endParaRPr sz="4000" i="0" u="none" strike="noStrike" cap="none">
              <a:solidFill>
                <a:schemeClr val="lt1"/>
              </a:solidFill>
              <a:latin typeface="Roboto"/>
              <a:ea typeface="Roboto"/>
              <a:cs typeface="Roboto"/>
              <a:sym typeface="Roboto"/>
            </a:endParaRPr>
          </a:p>
        </p:txBody>
      </p:sp>
      <p:sp>
        <p:nvSpPr>
          <p:cNvPr id="2" name="Rectangle 1">
            <a:extLst>
              <a:ext uri="{FF2B5EF4-FFF2-40B4-BE49-F238E27FC236}">
                <a16:creationId xmlns:a16="http://schemas.microsoft.com/office/drawing/2014/main" id="{801BB4D6-D559-4A1A-AC6A-0CD927FDDD9A}"/>
              </a:ext>
            </a:extLst>
          </p:cNvPr>
          <p:cNvSpPr/>
          <p:nvPr/>
        </p:nvSpPr>
        <p:spPr>
          <a:xfrm>
            <a:off x="324445" y="1718727"/>
            <a:ext cx="745066" cy="448733"/>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Dataset</a:t>
            </a:r>
          </a:p>
        </p:txBody>
      </p:sp>
      <p:cxnSp>
        <p:nvCxnSpPr>
          <p:cNvPr id="4" name="Straight Arrow Connector 3">
            <a:extLst>
              <a:ext uri="{FF2B5EF4-FFF2-40B4-BE49-F238E27FC236}">
                <a16:creationId xmlns:a16="http://schemas.microsoft.com/office/drawing/2014/main" id="{C7E168FD-5C75-4F4C-B965-1AD3189EF2D9}"/>
              </a:ext>
            </a:extLst>
          </p:cNvPr>
          <p:cNvCxnSpPr>
            <a:stCxn id="2" idx="3"/>
          </p:cNvCxnSpPr>
          <p:nvPr/>
        </p:nvCxnSpPr>
        <p:spPr>
          <a:xfrm flipV="1">
            <a:off x="1069511" y="1941742"/>
            <a:ext cx="406400" cy="135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766F6D6-F360-4819-9D21-9C93F85F690B}"/>
              </a:ext>
            </a:extLst>
          </p:cNvPr>
          <p:cNvSpPr/>
          <p:nvPr/>
        </p:nvSpPr>
        <p:spPr>
          <a:xfrm>
            <a:off x="1475911" y="1611363"/>
            <a:ext cx="984345" cy="59284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Eliminate Missing Values</a:t>
            </a:r>
          </a:p>
        </p:txBody>
      </p:sp>
      <p:cxnSp>
        <p:nvCxnSpPr>
          <p:cNvPr id="8" name="Straight Arrow Connector 7">
            <a:extLst>
              <a:ext uri="{FF2B5EF4-FFF2-40B4-BE49-F238E27FC236}">
                <a16:creationId xmlns:a16="http://schemas.microsoft.com/office/drawing/2014/main" id="{26C88558-2DDE-4D6F-8C1A-D8AFEFA1CA91}"/>
              </a:ext>
            </a:extLst>
          </p:cNvPr>
          <p:cNvCxnSpPr/>
          <p:nvPr/>
        </p:nvCxnSpPr>
        <p:spPr>
          <a:xfrm flipV="1">
            <a:off x="2460256" y="1941742"/>
            <a:ext cx="406400" cy="135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DDE5F59-62F5-46E2-842B-D460977936DE}"/>
              </a:ext>
            </a:extLst>
          </p:cNvPr>
          <p:cNvSpPr/>
          <p:nvPr/>
        </p:nvSpPr>
        <p:spPr>
          <a:xfrm>
            <a:off x="2866656" y="1611363"/>
            <a:ext cx="1022255" cy="6182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Normalize Data</a:t>
            </a:r>
          </a:p>
        </p:txBody>
      </p:sp>
      <p:cxnSp>
        <p:nvCxnSpPr>
          <p:cNvPr id="10" name="Straight Arrow Connector 9">
            <a:extLst>
              <a:ext uri="{FF2B5EF4-FFF2-40B4-BE49-F238E27FC236}">
                <a16:creationId xmlns:a16="http://schemas.microsoft.com/office/drawing/2014/main" id="{F5DEAD57-AEDF-4A78-A499-2B5969B1897E}"/>
              </a:ext>
            </a:extLst>
          </p:cNvPr>
          <p:cNvCxnSpPr>
            <a:cxnSpLocks/>
          </p:cNvCxnSpPr>
          <p:nvPr/>
        </p:nvCxnSpPr>
        <p:spPr>
          <a:xfrm rot="5400000" flipV="1">
            <a:off x="3175259" y="2429251"/>
            <a:ext cx="406400" cy="135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4D66C5F-375C-472F-9AA5-9FE615F16ECA}"/>
              </a:ext>
            </a:extLst>
          </p:cNvPr>
          <p:cNvSpPr/>
          <p:nvPr/>
        </p:nvSpPr>
        <p:spPr>
          <a:xfrm>
            <a:off x="3014269" y="2633127"/>
            <a:ext cx="727028" cy="72702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t>Split Data</a:t>
            </a:r>
          </a:p>
        </p:txBody>
      </p:sp>
      <p:pic>
        <p:nvPicPr>
          <p:cNvPr id="2052" name="Picture 4" descr="Image result for training icon">
            <a:extLst>
              <a:ext uri="{FF2B5EF4-FFF2-40B4-BE49-F238E27FC236}">
                <a16:creationId xmlns:a16="http://schemas.microsoft.com/office/drawing/2014/main" id="{DD77E82B-7A92-4E51-8E69-5D4BC10A79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2533" y="3064393"/>
            <a:ext cx="800735" cy="800735"/>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A60F9263-DC36-428A-9CB0-1FE4F00299A1}"/>
              </a:ext>
            </a:extLst>
          </p:cNvPr>
          <p:cNvCxnSpPr>
            <a:cxnSpLocks/>
            <a:stCxn id="5" idx="2"/>
          </p:cNvCxnSpPr>
          <p:nvPr/>
        </p:nvCxnSpPr>
        <p:spPr>
          <a:xfrm flipH="1">
            <a:off x="2513268" y="2996641"/>
            <a:ext cx="501001" cy="26590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39BFAAC-EDC1-4AE5-A98C-D78CE7ED9EE7}"/>
              </a:ext>
            </a:extLst>
          </p:cNvPr>
          <p:cNvSpPr txBox="1"/>
          <p:nvPr/>
        </p:nvSpPr>
        <p:spPr>
          <a:xfrm>
            <a:off x="1613589" y="2902614"/>
            <a:ext cx="1049867" cy="307777"/>
          </a:xfrm>
          <a:prstGeom prst="rect">
            <a:avLst/>
          </a:prstGeom>
          <a:noFill/>
        </p:spPr>
        <p:txBody>
          <a:bodyPr wrap="square" rtlCol="0">
            <a:spAutoFit/>
          </a:bodyPr>
          <a:lstStyle/>
          <a:p>
            <a:r>
              <a:rPr lang="en-CA" dirty="0"/>
              <a:t>Train Data</a:t>
            </a:r>
          </a:p>
        </p:txBody>
      </p:sp>
      <p:pic>
        <p:nvPicPr>
          <p:cNvPr id="2056" name="Picture 8" descr="Image result for decision tree regression icon">
            <a:extLst>
              <a:ext uri="{FF2B5EF4-FFF2-40B4-BE49-F238E27FC236}">
                <a16:creationId xmlns:a16="http://schemas.microsoft.com/office/drawing/2014/main" id="{F2ADD176-0F69-4742-A10D-D106B245E4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834" y="4156658"/>
            <a:ext cx="1276699" cy="1043456"/>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CD719262-1643-48EB-B1D1-56AAE958319B}"/>
              </a:ext>
            </a:extLst>
          </p:cNvPr>
          <p:cNvCxnSpPr>
            <a:cxnSpLocks/>
          </p:cNvCxnSpPr>
          <p:nvPr/>
        </p:nvCxnSpPr>
        <p:spPr>
          <a:xfrm flipV="1">
            <a:off x="1188044" y="3750586"/>
            <a:ext cx="575733" cy="55264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501AA27-E406-4F3C-8664-FA7CBB1C6990}"/>
              </a:ext>
            </a:extLst>
          </p:cNvPr>
          <p:cNvSpPr txBox="1"/>
          <p:nvPr/>
        </p:nvSpPr>
        <p:spPr>
          <a:xfrm>
            <a:off x="76782" y="3734693"/>
            <a:ext cx="1325731" cy="646331"/>
          </a:xfrm>
          <a:prstGeom prst="rect">
            <a:avLst/>
          </a:prstGeom>
          <a:noFill/>
        </p:spPr>
        <p:txBody>
          <a:bodyPr wrap="square" rtlCol="0">
            <a:spAutoFit/>
          </a:bodyPr>
          <a:lstStyle/>
          <a:p>
            <a:r>
              <a:rPr lang="en-CA" sz="1200" dirty="0"/>
              <a:t>Boosted Decision Tree Regression</a:t>
            </a:r>
          </a:p>
        </p:txBody>
      </p:sp>
      <p:cxnSp>
        <p:nvCxnSpPr>
          <p:cNvPr id="31" name="Straight Arrow Connector 30">
            <a:extLst>
              <a:ext uri="{FF2B5EF4-FFF2-40B4-BE49-F238E27FC236}">
                <a16:creationId xmlns:a16="http://schemas.microsoft.com/office/drawing/2014/main" id="{270BDDB5-C553-4501-9726-A525257611D4}"/>
              </a:ext>
            </a:extLst>
          </p:cNvPr>
          <p:cNvCxnSpPr>
            <a:cxnSpLocks/>
          </p:cNvCxnSpPr>
          <p:nvPr/>
        </p:nvCxnSpPr>
        <p:spPr>
          <a:xfrm>
            <a:off x="2460256" y="3763673"/>
            <a:ext cx="203200" cy="53002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060" name="Picture 12" descr="Image result for score model icon">
            <a:extLst>
              <a:ext uri="{FF2B5EF4-FFF2-40B4-BE49-F238E27FC236}">
                <a16:creationId xmlns:a16="http://schemas.microsoft.com/office/drawing/2014/main" id="{B82D56A7-BB48-4C36-AFDF-300F921135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8061" y="4273086"/>
            <a:ext cx="552416" cy="552416"/>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55B73071-6AB6-4ED6-9A75-B66C6CC89C25}"/>
              </a:ext>
            </a:extLst>
          </p:cNvPr>
          <p:cNvSpPr txBox="1"/>
          <p:nvPr/>
        </p:nvSpPr>
        <p:spPr>
          <a:xfrm>
            <a:off x="2460256" y="4952812"/>
            <a:ext cx="1089989" cy="276999"/>
          </a:xfrm>
          <a:prstGeom prst="rect">
            <a:avLst/>
          </a:prstGeom>
          <a:noFill/>
        </p:spPr>
        <p:txBody>
          <a:bodyPr wrap="square" rtlCol="0">
            <a:spAutoFit/>
          </a:bodyPr>
          <a:lstStyle/>
          <a:p>
            <a:r>
              <a:rPr lang="en-CA" sz="1200" dirty="0"/>
              <a:t>Score Model</a:t>
            </a:r>
          </a:p>
        </p:txBody>
      </p:sp>
      <p:cxnSp>
        <p:nvCxnSpPr>
          <p:cNvPr id="37" name="Straight Arrow Connector 36">
            <a:extLst>
              <a:ext uri="{FF2B5EF4-FFF2-40B4-BE49-F238E27FC236}">
                <a16:creationId xmlns:a16="http://schemas.microsoft.com/office/drawing/2014/main" id="{C40B34A7-F8C8-4B0B-A99A-100AC8ADFACC}"/>
              </a:ext>
            </a:extLst>
          </p:cNvPr>
          <p:cNvCxnSpPr>
            <a:cxnSpLocks/>
          </p:cNvCxnSpPr>
          <p:nvPr/>
        </p:nvCxnSpPr>
        <p:spPr>
          <a:xfrm flipH="1">
            <a:off x="3209747" y="3378988"/>
            <a:ext cx="168036" cy="90317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FCCC403-C2E6-41E5-8DD3-07288B4C69D1}"/>
              </a:ext>
            </a:extLst>
          </p:cNvPr>
          <p:cNvCxnSpPr>
            <a:cxnSpLocks/>
            <a:stCxn id="2060" idx="3"/>
          </p:cNvCxnSpPr>
          <p:nvPr/>
        </p:nvCxnSpPr>
        <p:spPr>
          <a:xfrm>
            <a:off x="3290477" y="4549294"/>
            <a:ext cx="547072"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evaluate icon">
            <a:extLst>
              <a:ext uri="{FF2B5EF4-FFF2-40B4-BE49-F238E27FC236}">
                <a16:creationId xmlns:a16="http://schemas.microsoft.com/office/drawing/2014/main" id="{92312C44-85F7-43F4-8DEA-0CDCE196D4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7637" y="4303228"/>
            <a:ext cx="472693" cy="5222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38516D91-8C8B-47E4-93E3-4E6ED8FBF634}"/>
              </a:ext>
            </a:extLst>
          </p:cNvPr>
          <p:cNvSpPr txBox="1"/>
          <p:nvPr/>
        </p:nvSpPr>
        <p:spPr>
          <a:xfrm>
            <a:off x="3733597" y="4957563"/>
            <a:ext cx="781342" cy="276999"/>
          </a:xfrm>
          <a:prstGeom prst="rect">
            <a:avLst/>
          </a:prstGeom>
          <a:noFill/>
        </p:spPr>
        <p:txBody>
          <a:bodyPr wrap="square" rtlCol="0">
            <a:spAutoFit/>
          </a:bodyPr>
          <a:lstStyle/>
          <a:p>
            <a:r>
              <a:rPr lang="en-CA" sz="1200" dirty="0"/>
              <a:t>Evaluate</a:t>
            </a:r>
          </a:p>
        </p:txBody>
      </p:sp>
      <p:sp>
        <p:nvSpPr>
          <p:cNvPr id="19" name="TextBox 18">
            <a:extLst>
              <a:ext uri="{FF2B5EF4-FFF2-40B4-BE49-F238E27FC236}">
                <a16:creationId xmlns:a16="http://schemas.microsoft.com/office/drawing/2014/main" id="{66265684-3FCE-4533-B209-2B2DF2DA3B26}"/>
              </a:ext>
            </a:extLst>
          </p:cNvPr>
          <p:cNvSpPr txBox="1"/>
          <p:nvPr/>
        </p:nvSpPr>
        <p:spPr>
          <a:xfrm>
            <a:off x="4575773" y="1907785"/>
            <a:ext cx="7209335" cy="4678204"/>
          </a:xfrm>
          <a:prstGeom prst="rect">
            <a:avLst/>
          </a:prstGeom>
          <a:noFill/>
        </p:spPr>
        <p:txBody>
          <a:bodyPr wrap="square" rtlCol="0" anchor="t">
            <a:spAutoFit/>
          </a:bodyPr>
          <a:lstStyle/>
          <a:p>
            <a:pPr marL="285750" indent="-285750">
              <a:buFont typeface="Arial" panose="020B0604020202020204" pitchFamily="34" charset="0"/>
              <a:buChar char="•"/>
            </a:pPr>
            <a:r>
              <a:rPr lang="en-CA" sz="1800" dirty="0">
                <a:latin typeface="Century Gothic" panose="020B0502020202020204" pitchFamily="34" charset="0"/>
              </a:rPr>
              <a:t>The solution can be implemented into a web-based platform, where users may access it</a:t>
            </a:r>
          </a:p>
          <a:p>
            <a:pPr marL="285750" indent="-285750">
              <a:buFont typeface="Arial" panose="020B0604020202020204" pitchFamily="34" charset="0"/>
              <a:buChar char="•"/>
            </a:pPr>
            <a:r>
              <a:rPr lang="en-CA" sz="1800" dirty="0">
                <a:latin typeface="Century Gothic" panose="020B0502020202020204" pitchFamily="34" charset="0"/>
              </a:rPr>
              <a:t>The model uses the shown architecture with the following sample data needed:</a:t>
            </a:r>
          </a:p>
          <a:p>
            <a:pPr marL="285750" lvl="1" indent="-285750">
              <a:buFont typeface="Arial" panose="020B0604020202020204" pitchFamily="34" charset="0"/>
              <a:buChar char="•"/>
            </a:pPr>
            <a:endParaRPr lang="en-CA" sz="1800" dirty="0">
              <a:latin typeface="Century Gothic" panose="020B0502020202020204" pitchFamily="34" charset="0"/>
            </a:endParaRPr>
          </a:p>
          <a:p>
            <a:pPr marL="285750" lvl="4" indent="-285750">
              <a:buFont typeface="Arial" panose="020B0604020202020204" pitchFamily="34" charset="0"/>
              <a:buChar char="•"/>
            </a:pPr>
            <a:endParaRPr lang="en-CA" sz="1800" dirty="0">
              <a:latin typeface="Century Gothic" panose="020B0502020202020204" pitchFamily="34" charset="0"/>
            </a:endParaRPr>
          </a:p>
          <a:p>
            <a:pPr marL="285750" indent="-285750">
              <a:buFont typeface="Arial" panose="020B0604020202020204" pitchFamily="34" charset="0"/>
              <a:buChar char="•"/>
            </a:pPr>
            <a:r>
              <a:rPr lang="en-CA" sz="1800" dirty="0">
                <a:latin typeface="Century Gothic" panose="020B0502020202020204" pitchFamily="34" charset="0"/>
              </a:rPr>
              <a:t>This information is provided hourly, for free, on the IESO and </a:t>
            </a:r>
            <a:r>
              <a:rPr lang="en-CA" sz="1800" dirty="0" err="1">
                <a:latin typeface="Century Gothic" panose="020B0502020202020204" pitchFamily="34" charset="0"/>
              </a:rPr>
              <a:t>StatsCanada</a:t>
            </a:r>
            <a:r>
              <a:rPr lang="en-CA" sz="1800" dirty="0">
                <a:latin typeface="Century Gothic" panose="020B0502020202020204" pitchFamily="34" charset="0"/>
              </a:rPr>
              <a:t> websites which make it a sustainable source for this solution.</a:t>
            </a:r>
          </a:p>
          <a:p>
            <a:pPr marL="285750" indent="-285750">
              <a:buFont typeface="Arial" panose="020B0604020202020204" pitchFamily="34" charset="0"/>
              <a:buChar char="•"/>
            </a:pPr>
            <a:r>
              <a:rPr lang="en-CA" sz="1800" dirty="0">
                <a:latin typeface="Century Gothic" panose="020B0502020202020204" pitchFamily="34" charset="0"/>
              </a:rPr>
              <a:t>The current model uses a 99 Boost Decision Tree Regression to fit the residual of the nodes that precede it, thus improving accuracy with some small risk of less coverage</a:t>
            </a:r>
          </a:p>
          <a:p>
            <a:pPr marL="285750" indent="-285750">
              <a:buFont typeface="Arial" panose="020B0604020202020204" pitchFamily="34" charset="0"/>
              <a:buChar char="•"/>
            </a:pPr>
            <a:r>
              <a:rPr lang="en-CA" sz="1800" dirty="0">
                <a:latin typeface="Century Gothic" panose="020B0502020202020204" pitchFamily="34" charset="0"/>
              </a:rPr>
              <a:t>The solution is built in Microsoft Azure Machine Learning Studios for concept generation and will be cloned in Python to use its open source libraries</a:t>
            </a:r>
          </a:p>
          <a:p>
            <a:pPr marL="285750" indent="-285750">
              <a:buFont typeface="Arial" panose="020B0604020202020204" pitchFamily="34" charset="0"/>
              <a:buChar char="•"/>
            </a:pPr>
            <a:endParaRPr lang="en-CA" dirty="0"/>
          </a:p>
          <a:p>
            <a:endParaRPr lang="en-CA" dirty="0"/>
          </a:p>
        </p:txBody>
      </p:sp>
      <p:sp>
        <p:nvSpPr>
          <p:cNvPr id="22" name="TextBox 21">
            <a:extLst>
              <a:ext uri="{FF2B5EF4-FFF2-40B4-BE49-F238E27FC236}">
                <a16:creationId xmlns:a16="http://schemas.microsoft.com/office/drawing/2014/main" id="{E83C6746-6CCA-44EB-8075-C636F12CE3FC}"/>
              </a:ext>
            </a:extLst>
          </p:cNvPr>
          <p:cNvSpPr txBox="1"/>
          <p:nvPr/>
        </p:nvSpPr>
        <p:spPr>
          <a:xfrm>
            <a:off x="4242298" y="3028890"/>
            <a:ext cx="8091098" cy="400110"/>
          </a:xfrm>
          <a:prstGeom prst="rect">
            <a:avLst/>
          </a:prstGeom>
          <a:noFill/>
        </p:spPr>
        <p:txBody>
          <a:bodyPr wrap="square" rtlCol="0">
            <a:spAutoFit/>
          </a:bodyPr>
          <a:lstStyle/>
          <a:p>
            <a:r>
              <a:rPr lang="en-CA" sz="2000" dirty="0">
                <a:latin typeface="Century Gothic" panose="020B0502020202020204" pitchFamily="34" charset="0"/>
              </a:rPr>
              <a:t>[</a:t>
            </a:r>
            <a:r>
              <a:rPr lang="en-CA" sz="1100" dirty="0">
                <a:latin typeface="Century Gothic" panose="020B0502020202020204" pitchFamily="34" charset="0"/>
              </a:rPr>
              <a:t>Date, Hour, Temperature, Dew Point, Relative Humidity, Wind Speed, </a:t>
            </a:r>
            <a:r>
              <a:rPr lang="en-CA" sz="1100" dirty="0" err="1">
                <a:latin typeface="Century Gothic" panose="020B0502020202020204" pitchFamily="34" charset="0"/>
              </a:rPr>
              <a:t>Sample_Region</a:t>
            </a:r>
            <a:r>
              <a:rPr lang="en-CA" sz="1100" dirty="0">
                <a:latin typeface="Century Gothic" panose="020B0502020202020204" pitchFamily="34" charset="0"/>
              </a:rPr>
              <a:t>, Forecast Difference, Price</a:t>
            </a:r>
            <a:r>
              <a:rPr lang="en-CA" sz="2000" dirty="0">
                <a:latin typeface="Century Gothic" panose="020B0502020202020204" pitchFamily="34" charset="0"/>
              </a:rPr>
              <a:t>]</a:t>
            </a:r>
          </a:p>
        </p:txBody>
      </p:sp>
    </p:spTree>
    <p:extLst>
      <p:ext uri="{BB962C8B-B14F-4D97-AF65-F5344CB8AC3E}">
        <p14:creationId xmlns:p14="http://schemas.microsoft.com/office/powerpoint/2010/main" val="152493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g707edb66cc_0_174"/>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Helvetica Neue"/>
              <a:buNone/>
            </a:pPr>
            <a:r>
              <a:rPr lang="en-CA" sz="4000" i="0" u="none" strike="noStrike" cap="none" dirty="0">
                <a:solidFill>
                  <a:schemeClr val="lt1"/>
                </a:solidFill>
                <a:latin typeface="Roboto"/>
                <a:ea typeface="Roboto"/>
                <a:cs typeface="Roboto"/>
                <a:sym typeface="Roboto"/>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Prototype Results</a:t>
            </a:r>
            <a:endParaRPr sz="4000" i="0" u="none" strike="noStrike" cap="none" dirty="0">
              <a:solidFill>
                <a:schemeClr val="lt1"/>
              </a:solidFill>
              <a:latin typeface="Roboto"/>
              <a:ea typeface="Roboto"/>
              <a:cs typeface="Roboto"/>
              <a:sym typeface="Roboto"/>
            </a:endParaRPr>
          </a:p>
        </p:txBody>
      </p:sp>
      <p:sp>
        <p:nvSpPr>
          <p:cNvPr id="2" name="TextBox 1">
            <a:extLst>
              <a:ext uri="{FF2B5EF4-FFF2-40B4-BE49-F238E27FC236}">
                <a16:creationId xmlns:a16="http://schemas.microsoft.com/office/drawing/2014/main" id="{A6E955D8-D90B-47C3-9AE2-2B9BC3DF0480}"/>
              </a:ext>
            </a:extLst>
          </p:cNvPr>
          <p:cNvSpPr txBox="1"/>
          <p:nvPr/>
        </p:nvSpPr>
        <p:spPr>
          <a:xfrm>
            <a:off x="213064" y="1642369"/>
            <a:ext cx="11469950" cy="738664"/>
          </a:xfrm>
          <a:prstGeom prst="rect">
            <a:avLst/>
          </a:prstGeom>
          <a:noFill/>
        </p:spPr>
        <p:txBody>
          <a:bodyPr wrap="square" rtlCol="0">
            <a:spAutoFit/>
          </a:bodyPr>
          <a:lstStyle/>
          <a:p>
            <a:r>
              <a:rPr lang="en-CA" dirty="0">
                <a:latin typeface="Century Gothic" panose="020B0502020202020204" pitchFamily="34" charset="0"/>
              </a:rPr>
              <a:t>An initial prototype of the Boosted Decision Tree Regression has been applied for Toronto, Ottawa and Bruce regional datasets, using Microsoft Azure Machine Learning Studios:</a:t>
            </a:r>
          </a:p>
          <a:p>
            <a:endParaRPr lang="en-CA" dirty="0"/>
          </a:p>
        </p:txBody>
      </p:sp>
      <p:graphicFrame>
        <p:nvGraphicFramePr>
          <p:cNvPr id="7" name="Chart 6">
            <a:extLst>
              <a:ext uri="{FF2B5EF4-FFF2-40B4-BE49-F238E27FC236}">
                <a16:creationId xmlns:a16="http://schemas.microsoft.com/office/drawing/2014/main" id="{BDC5A3E1-2F16-4134-81F0-D905C21172BB}"/>
              </a:ext>
            </a:extLst>
          </p:cNvPr>
          <p:cNvGraphicFramePr>
            <a:graphicFrameLocks noGrp="1"/>
          </p:cNvGraphicFramePr>
          <p:nvPr>
            <p:extLst>
              <p:ext uri="{D42A27DB-BD31-4B8C-83A1-F6EECF244321}">
                <p14:modId xmlns:p14="http://schemas.microsoft.com/office/powerpoint/2010/main" val="4143201666"/>
              </p:ext>
            </p:extLst>
          </p:nvPr>
        </p:nvGraphicFramePr>
        <p:xfrm>
          <a:off x="5080039" y="2131376"/>
          <a:ext cx="7111961" cy="4726624"/>
        </p:xfrm>
        <a:graphic>
          <a:graphicData uri="http://schemas.openxmlformats.org/drawingml/2006/chart">
            <c:chart xmlns:c="http://schemas.openxmlformats.org/drawingml/2006/chart" xmlns:r="http://schemas.openxmlformats.org/officeDocument/2006/relationships" r:id="rId3"/>
          </a:graphicData>
        </a:graphic>
      </p:graphicFrame>
      <p:pic>
        <p:nvPicPr>
          <p:cNvPr id="3" name="Picture 4">
            <a:extLst>
              <a:ext uri="{FF2B5EF4-FFF2-40B4-BE49-F238E27FC236}">
                <a16:creationId xmlns:a16="http://schemas.microsoft.com/office/drawing/2014/main" id="{4B47A3FD-FEF4-40E0-B55E-2F12C64EED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064" y="2131376"/>
            <a:ext cx="4866975" cy="28028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985923B-9C1C-4A63-AD20-4381416A461E}"/>
              </a:ext>
            </a:extLst>
          </p:cNvPr>
          <p:cNvSpPr txBox="1"/>
          <p:nvPr/>
        </p:nvSpPr>
        <p:spPr>
          <a:xfrm>
            <a:off x="213064" y="5046642"/>
            <a:ext cx="4663736" cy="1938992"/>
          </a:xfrm>
          <a:prstGeom prst="rect">
            <a:avLst/>
          </a:prstGeom>
          <a:noFill/>
        </p:spPr>
        <p:txBody>
          <a:bodyPr wrap="square" rtlCol="0">
            <a:spAutoFit/>
          </a:bodyPr>
          <a:lstStyle/>
          <a:p>
            <a:pPr marL="285750" indent="-285750">
              <a:buFont typeface="Arial" panose="020B0604020202020204" pitchFamily="34" charset="0"/>
              <a:buChar char="•"/>
            </a:pPr>
            <a:r>
              <a:rPr lang="en-CA" sz="1200" dirty="0">
                <a:latin typeface="Century Gothic" panose="020B0502020202020204" pitchFamily="34" charset="0"/>
              </a:rPr>
              <a:t>Toronto Dataset Mean Absolute Percentage Error: 4.86%</a:t>
            </a:r>
          </a:p>
          <a:p>
            <a:pPr marL="285750" indent="-285750">
              <a:buFont typeface="Arial" panose="020B0604020202020204" pitchFamily="34" charset="0"/>
              <a:buChar char="•"/>
            </a:pPr>
            <a:endParaRPr lang="en-CA" sz="1200" dirty="0">
              <a:latin typeface="Century Gothic" panose="020B0502020202020204" pitchFamily="34" charset="0"/>
            </a:endParaRPr>
          </a:p>
          <a:p>
            <a:pPr marL="285750" indent="-285750">
              <a:buFont typeface="Arial" panose="020B0604020202020204" pitchFamily="34" charset="0"/>
              <a:buChar char="•"/>
            </a:pPr>
            <a:r>
              <a:rPr lang="en-CA" sz="1200" dirty="0">
                <a:latin typeface="Century Gothic" panose="020B0502020202020204" pitchFamily="34" charset="0"/>
              </a:rPr>
              <a:t>Ottawa Dataset Mean Absolute Percentage Error: 7.06%</a:t>
            </a:r>
          </a:p>
          <a:p>
            <a:pPr marL="285750" indent="-285750">
              <a:buFont typeface="Arial" panose="020B0604020202020204" pitchFamily="34" charset="0"/>
              <a:buChar char="•"/>
            </a:pPr>
            <a:endParaRPr lang="en-CA" sz="1200" dirty="0">
              <a:latin typeface="Century Gothic" panose="020B0502020202020204" pitchFamily="34" charset="0"/>
            </a:endParaRPr>
          </a:p>
          <a:p>
            <a:pPr marL="285750" indent="-285750">
              <a:buFont typeface="Arial" panose="020B0604020202020204" pitchFamily="34" charset="0"/>
              <a:buChar char="•"/>
            </a:pPr>
            <a:r>
              <a:rPr lang="en-CA" sz="1200" dirty="0">
                <a:latin typeface="Century Gothic" panose="020B0502020202020204" pitchFamily="34" charset="0"/>
              </a:rPr>
              <a:t>Bruce Dataset Mean Absolute Percentage Error: 28.44%</a:t>
            </a:r>
          </a:p>
          <a:p>
            <a:pPr marL="285750" indent="-285750">
              <a:buFont typeface="Arial" panose="020B0604020202020204" pitchFamily="34" charset="0"/>
              <a:buChar char="•"/>
            </a:pPr>
            <a:endParaRPr lang="en-CA" sz="1200" dirty="0">
              <a:latin typeface="Century Gothic" panose="020B0502020202020204" pitchFamily="34" charset="0"/>
            </a:endParaRPr>
          </a:p>
          <a:p>
            <a:r>
              <a:rPr lang="en-CA" sz="1200" dirty="0">
                <a:latin typeface="Century Gothic" panose="020B0502020202020204" pitchFamily="34" charset="0"/>
              </a:rPr>
              <a:t>Ottawa and Bruce models have higher error due to significantly more null values in the dataset that are not being scrubbed correctly.</a:t>
            </a:r>
          </a:p>
          <a:p>
            <a:pPr marL="285750" indent="-285750">
              <a:buFont typeface="Arial" panose="020B0604020202020204" pitchFamily="34" charset="0"/>
              <a:buChar char="•"/>
            </a:pPr>
            <a:endParaRPr lang="en-CA" sz="1200" dirty="0"/>
          </a:p>
        </p:txBody>
      </p:sp>
    </p:spTree>
    <p:extLst>
      <p:ext uri="{BB962C8B-B14F-4D97-AF65-F5344CB8AC3E}">
        <p14:creationId xmlns:p14="http://schemas.microsoft.com/office/powerpoint/2010/main" val="1236672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7"/>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dirty="0">
                <a:solidFill>
                  <a:schemeClr val="lt1"/>
                </a:solidFill>
                <a:latin typeface="Roboto"/>
                <a:ea typeface="Roboto"/>
                <a:cs typeface="Roboto"/>
                <a:sym typeface="Roboto"/>
              </a:rPr>
              <a:t>Technical Roadmap</a:t>
            </a:r>
            <a:endParaRPr sz="4000" i="0" u="none" strike="noStrike" cap="none" dirty="0">
              <a:solidFill>
                <a:schemeClr val="lt1"/>
              </a:solidFill>
              <a:latin typeface="Roboto"/>
              <a:ea typeface="Roboto"/>
              <a:cs typeface="Roboto"/>
              <a:sym typeface="Roboto"/>
            </a:endParaRPr>
          </a:p>
        </p:txBody>
      </p:sp>
      <p:sp>
        <p:nvSpPr>
          <p:cNvPr id="118" name="Google Shape;118;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br>
              <a:rPr lang="en-CA" sz="2800" b="0" i="0" u="none" strike="noStrike" cap="none" dirty="0">
                <a:solidFill>
                  <a:schemeClr val="dk1"/>
                </a:solidFill>
                <a:latin typeface="Calibri"/>
                <a:ea typeface="Calibri"/>
                <a:cs typeface="Calibri"/>
                <a:sym typeface="Calibri"/>
              </a:rPr>
            </a:b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pic>
        <p:nvPicPr>
          <p:cNvPr id="1026" name="Picture 2">
            <a:extLst>
              <a:ext uri="{FF2B5EF4-FFF2-40B4-BE49-F238E27FC236}">
                <a16:creationId xmlns:a16="http://schemas.microsoft.com/office/drawing/2014/main" id="{CA5A49E7-7CEB-496C-814E-54E15A772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43701"/>
            <a:ext cx="10345445" cy="4813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389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7"/>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a:solidFill>
                  <a:schemeClr val="lt1"/>
                </a:solidFill>
                <a:latin typeface="Roboto"/>
                <a:ea typeface="Roboto"/>
                <a:cs typeface="Roboto"/>
                <a:sym typeface="Roboto"/>
              </a:rPr>
              <a:t>BENEFITS OF THE APPROACH</a:t>
            </a:r>
            <a:endParaRPr sz="4000" i="0" u="none" strike="noStrike" cap="none">
              <a:solidFill>
                <a:schemeClr val="lt1"/>
              </a:solidFill>
              <a:latin typeface="Roboto"/>
              <a:ea typeface="Roboto"/>
              <a:cs typeface="Roboto"/>
              <a:sym typeface="Roboto"/>
            </a:endParaRPr>
          </a:p>
        </p:txBody>
      </p:sp>
      <p:sp>
        <p:nvSpPr>
          <p:cNvPr id="118" name="Google Shape;118;p7"/>
          <p:cNvSpPr txBox="1">
            <a:spLocks noGrp="1"/>
          </p:cNvSpPr>
          <p:nvPr>
            <p:ph type="body" idx="1"/>
          </p:nvPr>
        </p:nvSpPr>
        <p:spPr>
          <a:xfrm>
            <a:off x="136896" y="1447059"/>
            <a:ext cx="11972245" cy="5410939"/>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CA" dirty="0">
                <a:latin typeface="Century Gothic" panose="020B0502020202020204" pitchFamily="34" charset="0"/>
              </a:rPr>
              <a:t>Economic Benefits</a:t>
            </a:r>
          </a:p>
          <a:p>
            <a:pPr marL="285750" indent="-285750">
              <a:spcBef>
                <a:spcPts val="0"/>
              </a:spcBef>
            </a:pPr>
            <a:r>
              <a:rPr lang="en-CA" sz="1600" dirty="0">
                <a:latin typeface="Century Gothic" panose="020B0502020202020204" pitchFamily="34" charset="0"/>
              </a:rPr>
              <a:t>Optimal regional power generation scheduling</a:t>
            </a:r>
          </a:p>
          <a:p>
            <a:pPr marL="285750" indent="-285750">
              <a:spcBef>
                <a:spcPts val="0"/>
              </a:spcBef>
            </a:pPr>
            <a:r>
              <a:rPr lang="en-CA" sz="1600" dirty="0">
                <a:latin typeface="Century Gothic" panose="020B0502020202020204" pitchFamily="34" charset="0"/>
              </a:rPr>
              <a:t>Reduce surplus selling at loss leader</a:t>
            </a:r>
          </a:p>
          <a:p>
            <a:pPr marL="285750" indent="-285750">
              <a:spcBef>
                <a:spcPts val="0"/>
              </a:spcBef>
            </a:pPr>
            <a:r>
              <a:rPr lang="en-CA" sz="1600" dirty="0">
                <a:latin typeface="Century Gothic" panose="020B0502020202020204" pitchFamily="34" charset="0"/>
              </a:rPr>
              <a:t>Improve asset investment planning</a:t>
            </a:r>
          </a:p>
          <a:p>
            <a:pPr marL="285750" indent="-285750">
              <a:spcBef>
                <a:spcPts val="0"/>
              </a:spcBef>
            </a:pPr>
            <a:r>
              <a:rPr lang="en-CA" sz="1600" dirty="0">
                <a:latin typeface="Century Gothic" panose="020B0502020202020204" pitchFamily="34" charset="0"/>
              </a:rPr>
              <a:t>Downstream savings passed onto energy consumers </a:t>
            </a:r>
          </a:p>
          <a:p>
            <a:pPr marL="0" indent="0">
              <a:spcBef>
                <a:spcPts val="0"/>
              </a:spcBef>
              <a:buNone/>
            </a:pPr>
            <a:endParaRPr lang="en-CA" dirty="0">
              <a:latin typeface="Century Gothic" panose="020B0502020202020204" pitchFamily="34" charset="0"/>
            </a:endParaRPr>
          </a:p>
          <a:p>
            <a:pPr marL="0" indent="0">
              <a:spcBef>
                <a:spcPts val="0"/>
              </a:spcBef>
              <a:buNone/>
            </a:pPr>
            <a:r>
              <a:rPr lang="en-CA" dirty="0">
                <a:latin typeface="Century Gothic" panose="020B0502020202020204" pitchFamily="34" charset="0"/>
              </a:rPr>
              <a:t>Social Benefits</a:t>
            </a:r>
          </a:p>
          <a:p>
            <a:pPr marL="285750" indent="-285750">
              <a:spcBef>
                <a:spcPts val="0"/>
              </a:spcBef>
            </a:pPr>
            <a:r>
              <a:rPr lang="en-CA" sz="1600" dirty="0">
                <a:latin typeface="Century Gothic" panose="020B0502020202020204" pitchFamily="34" charset="0"/>
              </a:rPr>
              <a:t>Better forecasting can lead to more home-based distributed generation</a:t>
            </a:r>
          </a:p>
          <a:p>
            <a:pPr marL="285750" indent="-285750">
              <a:spcBef>
                <a:spcPts val="0"/>
              </a:spcBef>
            </a:pPr>
            <a:r>
              <a:rPr lang="en-CA" sz="1600" dirty="0">
                <a:latin typeface="Century Gothic" panose="020B0502020202020204" pitchFamily="34" charset="0"/>
              </a:rPr>
              <a:t>Preparation for blackouts due to inadequate supply</a:t>
            </a:r>
          </a:p>
          <a:p>
            <a:pPr marL="285750" indent="-285750">
              <a:spcBef>
                <a:spcPts val="0"/>
              </a:spcBef>
            </a:pPr>
            <a:r>
              <a:rPr lang="en-CA" sz="1600" dirty="0">
                <a:latin typeface="Century Gothic" panose="020B0502020202020204" pitchFamily="34" charset="0"/>
              </a:rPr>
              <a:t>May lead to more electric vehicle purchases</a:t>
            </a:r>
          </a:p>
          <a:p>
            <a:pPr marL="285750" indent="-285750">
              <a:spcBef>
                <a:spcPts val="0"/>
              </a:spcBef>
            </a:pPr>
            <a:r>
              <a:rPr lang="en-CA" sz="1600" dirty="0">
                <a:latin typeface="Century Gothic" panose="020B0502020202020204" pitchFamily="34" charset="0"/>
              </a:rPr>
              <a:t>Emphasizes electric storage needs to accommodate load growth</a:t>
            </a:r>
          </a:p>
          <a:p>
            <a:pPr marL="285750" indent="-285750">
              <a:spcBef>
                <a:spcPts val="0"/>
              </a:spcBef>
            </a:pPr>
            <a:r>
              <a:rPr lang="en-CA" sz="1600" dirty="0">
                <a:latin typeface="Century Gothic" panose="020B0502020202020204" pitchFamily="34" charset="0"/>
              </a:rPr>
              <a:t>Increased implementation of commercial SMART metering</a:t>
            </a:r>
          </a:p>
          <a:p>
            <a:pPr marL="285750" indent="-285750">
              <a:spcBef>
                <a:spcPts val="0"/>
              </a:spcBef>
            </a:pPr>
            <a:endParaRPr lang="en-CA" dirty="0">
              <a:latin typeface="Century Gothic" panose="020B0502020202020204" pitchFamily="34" charset="0"/>
            </a:endParaRPr>
          </a:p>
          <a:p>
            <a:pPr marL="0" indent="0">
              <a:spcBef>
                <a:spcPts val="0"/>
              </a:spcBef>
              <a:buNone/>
            </a:pPr>
            <a:r>
              <a:rPr lang="en-CA" dirty="0">
                <a:latin typeface="Century Gothic" panose="020B0502020202020204" pitchFamily="34" charset="0"/>
              </a:rPr>
              <a:t>Environmental Benefits</a:t>
            </a:r>
          </a:p>
          <a:p>
            <a:pPr marL="285750" indent="-285750">
              <a:spcBef>
                <a:spcPts val="0"/>
              </a:spcBef>
            </a:pPr>
            <a:r>
              <a:rPr lang="en-CA" sz="1600" dirty="0">
                <a:latin typeface="Century Gothic" panose="020B0502020202020204" pitchFamily="34" charset="0"/>
              </a:rPr>
              <a:t>Reduces a surplus of electricity generation</a:t>
            </a:r>
          </a:p>
          <a:p>
            <a:pPr marL="285750" indent="-285750">
              <a:spcBef>
                <a:spcPts val="0"/>
              </a:spcBef>
            </a:pPr>
            <a:r>
              <a:rPr lang="en-CA" sz="1600" dirty="0">
                <a:latin typeface="Century Gothic" panose="020B0502020202020204" pitchFamily="34" charset="0"/>
              </a:rPr>
              <a:t>Increased distributed generation from renewables</a:t>
            </a:r>
          </a:p>
          <a:p>
            <a:pPr marL="0" indent="0">
              <a:spcBef>
                <a:spcPts val="0"/>
              </a:spcBef>
              <a:buNone/>
            </a:pPr>
            <a:endParaRPr lang="en-CA" sz="1600" dirty="0">
              <a:latin typeface="Century Gothic" panose="020B0502020202020204" pitchFamily="34" charset="0"/>
            </a:endParaRPr>
          </a:p>
          <a:p>
            <a:pPr marL="285750" indent="-285750">
              <a:spcBef>
                <a:spcPts val="0"/>
              </a:spcBef>
            </a:pPr>
            <a:endParaRPr lang="en-CA" sz="1600" dirty="0">
              <a:latin typeface="Century Gothic" panose="020B0502020202020204" pitchFamily="34" charset="0"/>
            </a:endParaRPr>
          </a:p>
          <a:p>
            <a:pPr marL="285750" indent="-285750">
              <a:spcBef>
                <a:spcPts val="0"/>
              </a:spcBef>
            </a:pPr>
            <a:endParaRPr lang="en-CA" sz="1600" dirty="0"/>
          </a:p>
          <a:p>
            <a:pPr marL="285750" indent="-285750">
              <a:spcBef>
                <a:spcPts val="0"/>
              </a:spcBef>
            </a:pPr>
            <a:endParaRPr lang="en-CA" sz="1600" dirty="0"/>
          </a:p>
          <a:p>
            <a:pPr marL="0" indent="0">
              <a:spcBef>
                <a:spcPts val="0"/>
              </a:spcBef>
              <a:buNone/>
            </a:pPr>
            <a:endParaRPr lang="en-CA" dirty="0"/>
          </a:p>
          <a:p>
            <a:pPr marL="0" marR="0" lvl="0" indent="0" algn="l" rtl="0">
              <a:lnSpc>
                <a:spcPct val="90000"/>
              </a:lnSpc>
              <a:spcBef>
                <a:spcPts val="0"/>
              </a:spcBef>
              <a:spcAft>
                <a:spcPts val="0"/>
              </a:spcAft>
              <a:buClr>
                <a:schemeClr val="dk1"/>
              </a:buClr>
              <a:buSzPts val="2800"/>
              <a:buFont typeface="Arial"/>
              <a:buNone/>
            </a:pP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pic>
        <p:nvPicPr>
          <p:cNvPr id="1026" name="Picture 2" descr="Image result for smart grid load forecasting">
            <a:extLst>
              <a:ext uri="{FF2B5EF4-FFF2-40B4-BE49-F238E27FC236}">
                <a16:creationId xmlns:a16="http://schemas.microsoft.com/office/drawing/2014/main" id="{3376F8AD-3157-4F83-9399-01B387D50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3705223"/>
            <a:ext cx="4876800" cy="31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87682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2369</TotalTime>
  <Words>1449</Words>
  <Application>Microsoft Office PowerPoint</Application>
  <PresentationFormat>Widescreen</PresentationFormat>
  <Paragraphs>133</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Century Gothic</vt:lpstr>
      <vt:lpstr>Calibri</vt:lpstr>
      <vt:lpstr>Arial</vt:lpstr>
      <vt:lpstr>Helvetica Neue</vt:lpstr>
      <vt:lpstr>Roboto</vt:lpstr>
      <vt:lpstr>Simple Light</vt:lpstr>
      <vt:lpstr>PowerPoint Presentation</vt:lpstr>
      <vt:lpstr>PROBLEM STATEMENT</vt:lpstr>
      <vt:lpstr>DESCRIPTION OF SOLUTION</vt:lpstr>
      <vt:lpstr>TARGET </vt:lpstr>
      <vt:lpstr>BUSINESS MODEL </vt:lpstr>
      <vt:lpstr>SOLUTION’S ARCHITECTURE</vt:lpstr>
      <vt:lpstr>Prototype Results</vt:lpstr>
      <vt:lpstr>Technical Roadmap</vt:lpstr>
      <vt:lpstr>BENEFITS OF THE APPROACH</vt:lpstr>
      <vt:lpstr>TEAM PRESENTATION</vt:lpstr>
      <vt:lpstr>Appendix</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subject/>
  <dc:creator>PR</dc:creator>
  <cp:keywords/>
  <dc:description/>
  <cp:lastModifiedBy>Adam Patrick Dunn</cp:lastModifiedBy>
  <cp:revision>92</cp:revision>
  <dcterms:modified xsi:type="dcterms:W3CDTF">2020-03-01T01:43:56Z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0x010100E5516F830E6343449E8B4AE15089286F</vt:lpwstr>
  </property>
  <property fmtid="{D5CDD505-2E9C-101B-9397-08002B2CF9AE}" pid="3" name="AuthorIds_UIVersion_512">
    <vt:lpwstr>21</vt:lpwstr>
  </property>
</Properties>
</file>